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tags/tag13.xml" ContentType="application/vnd.openxmlformats-officedocument.presentationml.tags+xml"/>
  <Override PartName="/ppt/notesSlides/notesSlide16.xml" ContentType="application/vnd.openxmlformats-officedocument.presentationml.notesSlide+xml"/>
  <Override PartName="/ppt/tags/tag14.xml" ContentType="application/vnd.openxmlformats-officedocument.presentationml.tags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notesMasterIdLst>
    <p:notesMasterId r:id="rId23"/>
  </p:notesMasterIdLst>
  <p:sldIdLst>
    <p:sldId id="7203" r:id="rId6"/>
    <p:sldId id="7215" r:id="rId7"/>
    <p:sldId id="7293" r:id="rId8"/>
    <p:sldId id="7216" r:id="rId9"/>
    <p:sldId id="7305" r:id="rId10"/>
    <p:sldId id="7294" r:id="rId11"/>
    <p:sldId id="7307" r:id="rId12"/>
    <p:sldId id="7295" r:id="rId13"/>
    <p:sldId id="7296" r:id="rId14"/>
    <p:sldId id="7308" r:id="rId15"/>
    <p:sldId id="7310" r:id="rId16"/>
    <p:sldId id="7311" r:id="rId17"/>
    <p:sldId id="7312" r:id="rId18"/>
    <p:sldId id="7313" r:id="rId19"/>
    <p:sldId id="7314" r:id="rId20"/>
    <p:sldId id="7304" r:id="rId21"/>
    <p:sldId id="7309" r:id="rId2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A4A3A4"/>
          </p15:clr>
        </p15:guide>
        <p15:guide id="2" pos="3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mothe, Julie" initials="LJ" lastIdx="19" clrIdx="0">
    <p:extLst>
      <p:ext uri="{19B8F6BF-5375-455C-9EA6-DF929625EA0E}">
        <p15:presenceInfo xmlns:p15="http://schemas.microsoft.com/office/powerpoint/2012/main" userId="S-1-5-21-2129867641-1448237841-168566570-147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20"/>
    <a:srgbClr val="F0F0F0"/>
    <a:srgbClr val="00215E"/>
    <a:srgbClr val="0066A4"/>
    <a:srgbClr val="003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4363" autoAdjust="0"/>
  </p:normalViewPr>
  <p:slideViewPr>
    <p:cSldViewPr snapToGrid="0" showGuides="1">
      <p:cViewPr varScale="1">
        <p:scale>
          <a:sx n="62" d="100"/>
          <a:sy n="62" d="100"/>
        </p:scale>
        <p:origin x="796" y="56"/>
      </p:cViewPr>
      <p:guideLst>
        <p:guide orient="horz" pos="3816"/>
        <p:guide pos="3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llivan, Jonathan" userId="d1677ac5-14f2-45d6-8192-17fd7ebf94fb" providerId="ADAL" clId="{4D9FB6F2-3E3E-4A39-80F9-7F1B586B1C36}"/>
    <pc:docChg chg="undo custSel modSld">
      <pc:chgData name="Sullivan, Jonathan" userId="d1677ac5-14f2-45d6-8192-17fd7ebf94fb" providerId="ADAL" clId="{4D9FB6F2-3E3E-4A39-80F9-7F1B586B1C36}" dt="2024-05-15T19:34:48.855" v="7" actId="6549"/>
      <pc:docMkLst>
        <pc:docMk/>
      </pc:docMkLst>
      <pc:sldChg chg="modSp mod">
        <pc:chgData name="Sullivan, Jonathan" userId="d1677ac5-14f2-45d6-8192-17fd7ebf94fb" providerId="ADAL" clId="{4D9FB6F2-3E3E-4A39-80F9-7F1B586B1C36}" dt="2024-05-15T19:34:48.855" v="7" actId="6549"/>
        <pc:sldMkLst>
          <pc:docMk/>
          <pc:sldMk cId="4270416344" sldId="7308"/>
        </pc:sldMkLst>
        <pc:spChg chg="mod">
          <ac:chgData name="Sullivan, Jonathan" userId="d1677ac5-14f2-45d6-8192-17fd7ebf94fb" providerId="ADAL" clId="{4D9FB6F2-3E3E-4A39-80F9-7F1B586B1C36}" dt="2024-05-15T19:34:48.855" v="7" actId="6549"/>
          <ac:spMkLst>
            <pc:docMk/>
            <pc:sldMk cId="4270416344" sldId="7308"/>
            <ac:spMk id="11" creationId="{075FC902-429F-2CB8-026A-B7D94C343113}"/>
          </ac:spMkLst>
        </pc:spChg>
      </pc:sldChg>
      <pc:sldChg chg="modSp mod">
        <pc:chgData name="Sullivan, Jonathan" userId="d1677ac5-14f2-45d6-8192-17fd7ebf94fb" providerId="ADAL" clId="{4D9FB6F2-3E3E-4A39-80F9-7F1B586B1C36}" dt="2024-05-15T19:34:45.234" v="6" actId="6549"/>
        <pc:sldMkLst>
          <pc:docMk/>
          <pc:sldMk cId="949493726" sldId="7310"/>
        </pc:sldMkLst>
        <pc:spChg chg="mod">
          <ac:chgData name="Sullivan, Jonathan" userId="d1677ac5-14f2-45d6-8192-17fd7ebf94fb" providerId="ADAL" clId="{4D9FB6F2-3E3E-4A39-80F9-7F1B586B1C36}" dt="2024-05-15T19:34:45.234" v="6" actId="6549"/>
          <ac:spMkLst>
            <pc:docMk/>
            <pc:sldMk cId="949493726" sldId="7310"/>
            <ac:spMk id="2" creationId="{99A012FB-6CBF-4B62-B126-8833DEB15D03}"/>
          </ac:spMkLst>
        </pc:spChg>
      </pc:sldChg>
      <pc:sldChg chg="modSp mod">
        <pc:chgData name="Sullivan, Jonathan" userId="d1677ac5-14f2-45d6-8192-17fd7ebf94fb" providerId="ADAL" clId="{4D9FB6F2-3E3E-4A39-80F9-7F1B586B1C36}" dt="2024-05-15T19:34:41.835" v="5" actId="6549"/>
        <pc:sldMkLst>
          <pc:docMk/>
          <pc:sldMk cId="3319008952" sldId="7311"/>
        </pc:sldMkLst>
        <pc:spChg chg="mod">
          <ac:chgData name="Sullivan, Jonathan" userId="d1677ac5-14f2-45d6-8192-17fd7ebf94fb" providerId="ADAL" clId="{4D9FB6F2-3E3E-4A39-80F9-7F1B586B1C36}" dt="2024-05-15T19:34:41.835" v="5" actId="6549"/>
          <ac:spMkLst>
            <pc:docMk/>
            <pc:sldMk cId="3319008952" sldId="7311"/>
            <ac:spMk id="2" creationId="{73D3346B-EC20-7C36-ECAD-09AF9D7CA271}"/>
          </ac:spMkLst>
        </pc:spChg>
      </pc:sldChg>
      <pc:sldChg chg="modSp mod">
        <pc:chgData name="Sullivan, Jonathan" userId="d1677ac5-14f2-45d6-8192-17fd7ebf94fb" providerId="ADAL" clId="{4D9FB6F2-3E3E-4A39-80F9-7F1B586B1C36}" dt="2024-05-15T19:34:35.654" v="4" actId="6549"/>
        <pc:sldMkLst>
          <pc:docMk/>
          <pc:sldMk cId="3973147024" sldId="7312"/>
        </pc:sldMkLst>
        <pc:spChg chg="mod">
          <ac:chgData name="Sullivan, Jonathan" userId="d1677ac5-14f2-45d6-8192-17fd7ebf94fb" providerId="ADAL" clId="{4D9FB6F2-3E3E-4A39-80F9-7F1B586B1C36}" dt="2024-05-15T19:34:35.654" v="4" actId="6549"/>
          <ac:spMkLst>
            <pc:docMk/>
            <pc:sldMk cId="3973147024" sldId="7312"/>
            <ac:spMk id="2" creationId="{FB134AFE-C22E-8B6D-C20A-CA1CA9FA0AA5}"/>
          </ac:spMkLst>
        </pc:spChg>
      </pc:sldChg>
      <pc:sldChg chg="modSp mod">
        <pc:chgData name="Sullivan, Jonathan" userId="d1677ac5-14f2-45d6-8192-17fd7ebf94fb" providerId="ADAL" clId="{4D9FB6F2-3E3E-4A39-80F9-7F1B586B1C36}" dt="2024-05-15T19:34:25.083" v="1" actId="6549"/>
        <pc:sldMkLst>
          <pc:docMk/>
          <pc:sldMk cId="3787989386" sldId="7313"/>
        </pc:sldMkLst>
        <pc:spChg chg="mod">
          <ac:chgData name="Sullivan, Jonathan" userId="d1677ac5-14f2-45d6-8192-17fd7ebf94fb" providerId="ADAL" clId="{4D9FB6F2-3E3E-4A39-80F9-7F1B586B1C36}" dt="2024-05-15T19:34:25.083" v="1" actId="6549"/>
          <ac:spMkLst>
            <pc:docMk/>
            <pc:sldMk cId="3787989386" sldId="7313"/>
            <ac:spMk id="36" creationId="{7E677535-094C-4AB7-7D77-963955D1173E}"/>
          </ac:spMkLst>
        </pc:spChg>
      </pc:sldChg>
      <pc:sldChg chg="modSp mod">
        <pc:chgData name="Sullivan, Jonathan" userId="d1677ac5-14f2-45d6-8192-17fd7ebf94fb" providerId="ADAL" clId="{4D9FB6F2-3E3E-4A39-80F9-7F1B586B1C36}" dt="2024-05-15T19:34:31.362" v="3" actId="6549"/>
        <pc:sldMkLst>
          <pc:docMk/>
          <pc:sldMk cId="2753904513" sldId="7314"/>
        </pc:sldMkLst>
        <pc:spChg chg="mod">
          <ac:chgData name="Sullivan, Jonathan" userId="d1677ac5-14f2-45d6-8192-17fd7ebf94fb" providerId="ADAL" clId="{4D9FB6F2-3E3E-4A39-80F9-7F1B586B1C36}" dt="2024-05-15T19:34:31.362" v="3" actId="6549"/>
          <ac:spMkLst>
            <pc:docMk/>
            <pc:sldMk cId="2753904513" sldId="7314"/>
            <ac:spMk id="2" creationId="{48BEC78A-DFC1-A3DD-9339-A4ECF8BF76B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42A18-C33A-4F9C-BAF1-A7C09D87F05A}" type="datetimeFigureOut">
              <a:rPr lang="fr-CA" smtClean="0"/>
              <a:t>2024-05-15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B0261-3838-4E5E-8CF7-7F7FC9A1DB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186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2581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2605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4019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9359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16468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7469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29201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68044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7291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6567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1481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0934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6673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6452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1645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068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501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1114538D-65E0-4D4D-999C-E81124520C0F}"/>
              </a:ext>
            </a:extLst>
          </p:cNvPr>
          <p:cNvSpPr/>
          <p:nvPr/>
        </p:nvSpPr>
        <p:spPr>
          <a:xfrm>
            <a:off x="1229286" y="6315385"/>
            <a:ext cx="10981764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2AA9989-3995-4294-95C1-1B559FFB100A}"/>
              </a:ext>
            </a:extLst>
          </p:cNvPr>
          <p:cNvSpPr/>
          <p:nvPr/>
        </p:nvSpPr>
        <p:spPr>
          <a:xfrm>
            <a:off x="1229286" y="6400800"/>
            <a:ext cx="10981764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208F68-0B49-4193-A98D-662D416699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64" t="8376" r="-7064" b="3400"/>
          <a:stretch/>
        </p:blipFill>
        <p:spPr>
          <a:xfrm>
            <a:off x="0" y="0"/>
            <a:ext cx="4860000" cy="687600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FA3D4EB6-D70B-4A74-90E5-B90986CCEC83}"/>
              </a:ext>
            </a:extLst>
          </p:cNvPr>
          <p:cNvSpPr/>
          <p:nvPr/>
        </p:nvSpPr>
        <p:spPr>
          <a:xfrm>
            <a:off x="0" y="1"/>
            <a:ext cx="12192000" cy="62484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2">
                  <a:alpha val="0"/>
                </a:schemeClr>
              </a:gs>
            </a:gsLst>
            <a:lin ang="54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A0A209FC-A0B3-4ADE-BA62-05B38EA792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3784" y="4077569"/>
            <a:ext cx="6552288" cy="1115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CA"/>
              <a:t>Additional information if needed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8FC141AD-4D33-49B6-BDFE-469477F9F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0194" y="1413137"/>
            <a:ext cx="3320406" cy="343308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FE4D2B-8236-4F1C-9372-12CAF31114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70170" y="2438400"/>
            <a:ext cx="6552288" cy="16118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500"/>
              </a:lnSpc>
              <a:buNone/>
              <a:defRPr sz="3600" b="1"/>
            </a:lvl1pPr>
          </a:lstStyle>
          <a:p>
            <a:r>
              <a:rPr lang="fr-CA"/>
              <a:t>TITLE OF</a:t>
            </a:r>
          </a:p>
          <a:p>
            <a:r>
              <a:rPr lang="fr-CA"/>
              <a:t>YOUR PRESENTATION</a:t>
            </a:r>
          </a:p>
          <a:p>
            <a:r>
              <a:rPr lang="fr-CA"/>
              <a:t>HERE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3DC8EDE-BAC9-4AF0-AB8C-7D4E624B2B64}"/>
              </a:ext>
            </a:extLst>
          </p:cNvPr>
          <p:cNvCxnSpPr>
            <a:cxnSpLocks/>
          </p:cNvCxnSpPr>
          <p:nvPr/>
        </p:nvCxnSpPr>
        <p:spPr>
          <a:xfrm>
            <a:off x="5284653" y="2116621"/>
            <a:ext cx="6458460" cy="1143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F7D58492-0C92-4058-9823-6FBE59B75F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718041"/>
            <a:ext cx="7239000" cy="44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7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A9F76B-64B4-47E1-A60B-29F09A0D1E33}"/>
              </a:ext>
            </a:extLst>
          </p:cNvPr>
          <p:cNvSpPr/>
          <p:nvPr/>
        </p:nvSpPr>
        <p:spPr>
          <a:xfrm>
            <a:off x="0" y="685800"/>
            <a:ext cx="12192000" cy="457159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215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lide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773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22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2D5C-F5F5-4F43-B472-3CCB5E7E40E2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DB0A-4854-4511-8933-3A56375ECC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894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1114538D-65E0-4D4D-999C-E81124520C0F}"/>
              </a:ext>
            </a:extLst>
          </p:cNvPr>
          <p:cNvSpPr/>
          <p:nvPr/>
        </p:nvSpPr>
        <p:spPr>
          <a:xfrm>
            <a:off x="1229286" y="6315385"/>
            <a:ext cx="10981764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2AA9989-3995-4294-95C1-1B559FFB100A}"/>
              </a:ext>
            </a:extLst>
          </p:cNvPr>
          <p:cNvSpPr/>
          <p:nvPr/>
        </p:nvSpPr>
        <p:spPr>
          <a:xfrm>
            <a:off x="1229286" y="6400800"/>
            <a:ext cx="10981764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208F68-0B49-4193-A98D-662D416699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64" t="8376" r="-7064" b="3400"/>
          <a:stretch/>
        </p:blipFill>
        <p:spPr>
          <a:xfrm>
            <a:off x="0" y="0"/>
            <a:ext cx="4860000" cy="687600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FA3D4EB6-D70B-4A74-90E5-B90986CCEC83}"/>
              </a:ext>
            </a:extLst>
          </p:cNvPr>
          <p:cNvSpPr/>
          <p:nvPr/>
        </p:nvSpPr>
        <p:spPr>
          <a:xfrm>
            <a:off x="0" y="1"/>
            <a:ext cx="12192000" cy="62484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2">
                  <a:alpha val="0"/>
                </a:schemeClr>
              </a:gs>
            </a:gsLst>
            <a:lin ang="54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A0A209FC-A0B3-4ADE-BA62-05B38EA792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3784" y="4077569"/>
            <a:ext cx="6552288" cy="1115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CA"/>
              <a:t>Additional information if needed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FE4D2B-8236-4F1C-9372-12CAF31114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70170" y="2438400"/>
            <a:ext cx="6552288" cy="16118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500"/>
              </a:lnSpc>
              <a:buNone/>
              <a:defRPr sz="3600" b="1"/>
            </a:lvl1pPr>
          </a:lstStyle>
          <a:p>
            <a:r>
              <a:rPr lang="fr-CA"/>
              <a:t>TITLE OF</a:t>
            </a:r>
          </a:p>
          <a:p>
            <a:r>
              <a:rPr lang="fr-CA"/>
              <a:t>YOUR PRESENTATION</a:t>
            </a:r>
          </a:p>
          <a:p>
            <a:r>
              <a:rPr lang="fr-CA"/>
              <a:t>HERE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3DC8EDE-BAC9-4AF0-AB8C-7D4E624B2B64}"/>
              </a:ext>
            </a:extLst>
          </p:cNvPr>
          <p:cNvCxnSpPr>
            <a:cxnSpLocks/>
          </p:cNvCxnSpPr>
          <p:nvPr/>
        </p:nvCxnSpPr>
        <p:spPr>
          <a:xfrm>
            <a:off x="5284653" y="2116621"/>
            <a:ext cx="6458460" cy="1143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F7D58492-0C92-4058-9823-6FBE59B75F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718041"/>
            <a:ext cx="7239000" cy="444677"/>
          </a:xfrm>
          <a:prstGeom prst="rect">
            <a:avLst/>
          </a:prstGeom>
        </p:spPr>
      </p:pic>
      <p:pic>
        <p:nvPicPr>
          <p:cNvPr id="6" name="Image 5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A2E330B-3800-4519-AAAC-081D7C06DC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170" y="1112026"/>
            <a:ext cx="3320406" cy="80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3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4C49DA8-4168-41AB-97CF-57EA782ED8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55" t="33337" b="12850"/>
          <a:stretch/>
        </p:blipFill>
        <p:spPr>
          <a:xfrm>
            <a:off x="-40076" y="-7938"/>
            <a:ext cx="10026196" cy="6845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2834" y="1447803"/>
            <a:ext cx="4871954" cy="2197444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>
              <a:lnSpc>
                <a:spcPts val="6600"/>
              </a:lnSpc>
              <a:defRPr sz="6600" b="1" spc="-3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CA" noProof="0"/>
              <a:t>SECTION TITLE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33A079-AD13-4AC5-AB66-238560EB894E}"/>
              </a:ext>
            </a:extLst>
          </p:cNvPr>
          <p:cNvCxnSpPr>
            <a:cxnSpLocks/>
          </p:cNvCxnSpPr>
          <p:nvPr/>
        </p:nvCxnSpPr>
        <p:spPr>
          <a:xfrm>
            <a:off x="457200" y="1315263"/>
            <a:ext cx="441960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7EDC570-A234-490D-86ED-E5339A0C2BF4}"/>
              </a:ext>
            </a:extLst>
          </p:cNvPr>
          <p:cNvSpPr/>
          <p:nvPr/>
        </p:nvSpPr>
        <p:spPr>
          <a:xfrm>
            <a:off x="-1" y="6324600"/>
            <a:ext cx="12200965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F4A70C-8B3B-4AE9-922C-C51A243745B2}"/>
              </a:ext>
            </a:extLst>
          </p:cNvPr>
          <p:cNvSpPr/>
          <p:nvPr/>
        </p:nvSpPr>
        <p:spPr>
          <a:xfrm>
            <a:off x="0" y="6400801"/>
            <a:ext cx="12200965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62A31-762E-4E00-B9D1-0813AD38FD0C}"/>
              </a:ext>
            </a:extLst>
          </p:cNvPr>
          <p:cNvSpPr/>
          <p:nvPr/>
        </p:nvSpPr>
        <p:spPr>
          <a:xfrm>
            <a:off x="0" y="-7938"/>
            <a:ext cx="12190184" cy="236501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4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08">
          <p15:clr>
            <a:srgbClr val="FBAE40"/>
          </p15:clr>
        </p15:guide>
        <p15:guide id="2" pos="100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Titre de la page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Sous-titres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97FDD7-2DD6-4C33-A126-1104AB5187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7725F3-E56A-4AB9-8F1A-9E49A5039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6789" y="6096000"/>
            <a:ext cx="1656062" cy="17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6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D3E10A-97F2-4C70-9E99-547B74902CF3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EFC92F39-49A4-41DA-9459-5F10D8DA0A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C355510-F86D-4596-AF45-0AE8E6F5360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D7B20AD-2315-4557-BC81-E20C228BF3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B53EAF-2720-4B6D-901F-933760175E79}"/>
              </a:ext>
            </a:extLst>
          </p:cNvPr>
          <p:cNvSpPr/>
          <p:nvPr/>
        </p:nvSpPr>
        <p:spPr>
          <a:xfrm>
            <a:off x="5941265" y="840519"/>
            <a:ext cx="6250735" cy="993853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8D56EE38-C883-4ECE-BBD5-54050EFDD6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96F2EAF-7645-43BE-8199-7B2634B37B04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4" name="Circle: Hollow 3">
              <a:extLst>
                <a:ext uri="{FF2B5EF4-FFF2-40B4-BE49-F238E27FC236}">
                  <a16:creationId xmlns:a16="http://schemas.microsoft.com/office/drawing/2014/main" id="{6DF35B93-397E-4FD1-95FF-F757FEE1A302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6" name="Circle: Hollow 5">
              <a:extLst>
                <a:ext uri="{FF2B5EF4-FFF2-40B4-BE49-F238E27FC236}">
                  <a16:creationId xmlns:a16="http://schemas.microsoft.com/office/drawing/2014/main" id="{AE14E9F2-A38A-4AA4-974E-0DA11ABB702F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7" name="Circle: Hollow 6">
              <a:extLst>
                <a:ext uri="{FF2B5EF4-FFF2-40B4-BE49-F238E27FC236}">
                  <a16:creationId xmlns:a16="http://schemas.microsoft.com/office/drawing/2014/main" id="{E3700CAF-50F8-4A6C-9B56-D8C88EAFA01F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844D8A35-F150-4F63-9B95-2D7C938108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7AFCF7-ADA4-4F9E-8594-005E021BCB40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C29775-ED28-44A7-AC2A-E1EA38BE126B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833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1" y="2047461"/>
            <a:ext cx="5257388" cy="3606800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69C1982-0F3D-404E-AA9C-65645333D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A41B06D-0681-4A5D-AE60-5360182CF2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525738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A522D9-F493-483F-8CF1-BCDAD8D7F25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2413" y="2580861"/>
            <a:ext cx="5257387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6CF317D-4F23-4B4A-BE03-6650DDE260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CA"/>
              <a:t>Page </a:t>
            </a:r>
            <a:r>
              <a:rPr lang="fr-CA" err="1"/>
              <a:t>with</a:t>
            </a:r>
            <a:r>
              <a:rPr lang="fr-CA"/>
              <a:t> </a:t>
            </a:r>
            <a:r>
              <a:rPr lang="fr-CA" err="1"/>
              <a:t>text</a:t>
            </a:r>
            <a:r>
              <a:rPr lang="fr-CA"/>
              <a:t> and image</a:t>
            </a:r>
          </a:p>
        </p:txBody>
      </p:sp>
    </p:spTree>
    <p:extLst>
      <p:ext uri="{BB962C8B-B14F-4D97-AF65-F5344CB8AC3E}">
        <p14:creationId xmlns:p14="http://schemas.microsoft.com/office/powerpoint/2010/main" val="104721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10591801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2590800"/>
            <a:ext cx="10591801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618657BB-379A-431F-AB0D-D9D6749A12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809F838-9C82-4235-AB70-DDF1E46C99A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620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4C49DA8-4168-41AB-97CF-57EA782ED8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55" t="33337" b="12850"/>
          <a:stretch/>
        </p:blipFill>
        <p:spPr>
          <a:xfrm>
            <a:off x="-40076" y="-7938"/>
            <a:ext cx="10026196" cy="6845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2834" y="1447803"/>
            <a:ext cx="4871954" cy="2197444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>
              <a:lnSpc>
                <a:spcPts val="6600"/>
              </a:lnSpc>
              <a:defRPr sz="6600" b="1" spc="-3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CA" noProof="0"/>
              <a:t>SECTION TITLE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33A079-AD13-4AC5-AB66-238560EB894E}"/>
              </a:ext>
            </a:extLst>
          </p:cNvPr>
          <p:cNvCxnSpPr>
            <a:cxnSpLocks/>
          </p:cNvCxnSpPr>
          <p:nvPr/>
        </p:nvCxnSpPr>
        <p:spPr>
          <a:xfrm>
            <a:off x="457200" y="1315263"/>
            <a:ext cx="441960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7EDC570-A234-490D-86ED-E5339A0C2BF4}"/>
              </a:ext>
            </a:extLst>
          </p:cNvPr>
          <p:cNvSpPr/>
          <p:nvPr/>
        </p:nvSpPr>
        <p:spPr>
          <a:xfrm>
            <a:off x="-1" y="6324600"/>
            <a:ext cx="12200965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F4A70C-8B3B-4AE9-922C-C51A243745B2}"/>
              </a:ext>
            </a:extLst>
          </p:cNvPr>
          <p:cNvSpPr/>
          <p:nvPr/>
        </p:nvSpPr>
        <p:spPr>
          <a:xfrm>
            <a:off x="0" y="6400801"/>
            <a:ext cx="12200965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62A31-762E-4E00-B9D1-0813AD38FD0C}"/>
              </a:ext>
            </a:extLst>
          </p:cNvPr>
          <p:cNvSpPr/>
          <p:nvPr/>
        </p:nvSpPr>
        <p:spPr>
          <a:xfrm>
            <a:off x="0" y="-7938"/>
            <a:ext cx="12190184" cy="236501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321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08">
          <p15:clr>
            <a:srgbClr val="FBAE40"/>
          </p15:clr>
        </p15:guide>
        <p15:guide id="2" pos="100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1981200"/>
            <a:ext cx="10591801" cy="3886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20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160B401-8215-4C3C-9122-1B840CA613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59E83C2-B5F0-474D-AF7D-209F193FB4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191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20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8838" y="1323974"/>
            <a:ext cx="10571162" cy="4772025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65939B53-0CEA-4104-98A9-3DB1FF9D99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Page with image only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03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983A1D0-3F8A-45D4-85E3-05A07E4079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424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A9F76B-64B4-47E1-A60B-29F09A0D1E33}"/>
              </a:ext>
            </a:extLst>
          </p:cNvPr>
          <p:cNvSpPr/>
          <p:nvPr/>
        </p:nvSpPr>
        <p:spPr>
          <a:xfrm>
            <a:off x="0" y="685800"/>
            <a:ext cx="12192000" cy="457159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42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lide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935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71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Titre de la page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Sous-titres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97FDD7-2DD6-4C33-A126-1104AB5187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7725F3-E56A-4AB9-8F1A-9E49A5039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6789" y="6096000"/>
            <a:ext cx="1656062" cy="17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4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D3E10A-97F2-4C70-9E99-547B74902CF3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EFC92F39-49A4-41DA-9459-5F10D8DA0A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C355510-F86D-4596-AF45-0AE8E6F5360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D7B20AD-2315-4557-BC81-E20C228BF3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B53EAF-2720-4B6D-901F-933760175E79}"/>
              </a:ext>
            </a:extLst>
          </p:cNvPr>
          <p:cNvSpPr/>
          <p:nvPr/>
        </p:nvSpPr>
        <p:spPr>
          <a:xfrm>
            <a:off x="5941265" y="840519"/>
            <a:ext cx="6250735" cy="993853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8D56EE38-C883-4ECE-BBD5-54050EFDD6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96F2EAF-7645-43BE-8199-7B2634B37B04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4" name="Circle: Hollow 3">
              <a:extLst>
                <a:ext uri="{FF2B5EF4-FFF2-40B4-BE49-F238E27FC236}">
                  <a16:creationId xmlns:a16="http://schemas.microsoft.com/office/drawing/2014/main" id="{6DF35B93-397E-4FD1-95FF-F757FEE1A302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6" name="Circle: Hollow 5">
              <a:extLst>
                <a:ext uri="{FF2B5EF4-FFF2-40B4-BE49-F238E27FC236}">
                  <a16:creationId xmlns:a16="http://schemas.microsoft.com/office/drawing/2014/main" id="{AE14E9F2-A38A-4AA4-974E-0DA11ABB702F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7" name="Circle: Hollow 6">
              <a:extLst>
                <a:ext uri="{FF2B5EF4-FFF2-40B4-BE49-F238E27FC236}">
                  <a16:creationId xmlns:a16="http://schemas.microsoft.com/office/drawing/2014/main" id="{E3700CAF-50F8-4A6C-9B56-D8C88EAFA01F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844D8A35-F150-4F63-9B95-2D7C938108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7AFCF7-ADA4-4F9E-8594-005E021BCB40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C29775-ED28-44A7-AC2A-E1EA38BE126B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230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1" y="2047461"/>
            <a:ext cx="5257388" cy="3606800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69C1982-0F3D-404E-AA9C-65645333D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A41B06D-0681-4A5D-AE60-5360182CF2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525738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A522D9-F493-483F-8CF1-BCDAD8D7F25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2413" y="2580861"/>
            <a:ext cx="5257387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6CF317D-4F23-4B4A-BE03-6650DDE260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CA"/>
              <a:t>Page </a:t>
            </a:r>
            <a:r>
              <a:rPr lang="fr-CA" err="1"/>
              <a:t>with</a:t>
            </a:r>
            <a:r>
              <a:rPr lang="fr-CA"/>
              <a:t> </a:t>
            </a:r>
            <a:r>
              <a:rPr lang="fr-CA" err="1"/>
              <a:t>text</a:t>
            </a:r>
            <a:r>
              <a:rPr lang="fr-CA"/>
              <a:t> and image</a:t>
            </a:r>
          </a:p>
        </p:txBody>
      </p:sp>
    </p:spTree>
    <p:extLst>
      <p:ext uri="{BB962C8B-B14F-4D97-AF65-F5344CB8AC3E}">
        <p14:creationId xmlns:p14="http://schemas.microsoft.com/office/powerpoint/2010/main" val="371168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10591801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2590800"/>
            <a:ext cx="10591801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618657BB-379A-431F-AB0D-D9D6749A12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809F838-9C82-4235-AB70-DDF1E46C99A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547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1981200"/>
            <a:ext cx="10591801" cy="3886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20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160B401-8215-4C3C-9122-1B840CA613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59E83C2-B5F0-474D-AF7D-209F193FB4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186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2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8838" y="1323974"/>
            <a:ext cx="10571162" cy="4772025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65939B53-0CEA-4104-98A9-3DB1FF9D99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Page with image only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175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983A1D0-3F8A-45D4-85E3-05A07E4079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514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7040" y="5867400"/>
            <a:ext cx="121920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1485360" y="659639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59E99DB-A4F6-4653-B15D-66F7E06784F6}" type="slidenum">
              <a:rPr lang="en-CA" sz="105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CA" sz="105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3093EB-E873-41DB-AD5B-92863411C319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E42C25-B209-4E13-81A4-78B5201144D7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8B547D-3E7D-4163-91F8-0FB17DC2DE27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F36041F-C24B-4F30-B5BB-BB99B0CC2462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A618AD0C-13B8-439E-9D63-F9E8A644F0AE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59870B44-0D87-4FEC-85B0-B7CA4389D5CC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B412177B-985D-4BE6-A3CE-C352C4578A0C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23642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b="1" kern="1200" spc="190" baseline="0">
          <a:solidFill>
            <a:srgbClr val="97979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>
          <p15:clr>
            <a:srgbClr val="F26B43"/>
          </p15:clr>
        </p15:guide>
        <p15:guide id="2" pos="3840">
          <p15:clr>
            <a:srgbClr val="F26B43"/>
          </p15:clr>
        </p15:guide>
        <p15:guide id="3" pos="288">
          <p15:clr>
            <a:srgbClr val="F26B43"/>
          </p15:clr>
        </p15:guide>
        <p15:guide id="4" pos="7392">
          <p15:clr>
            <a:srgbClr val="F26B43"/>
          </p15:clr>
        </p15:guide>
        <p15:guide id="5" pos="3329">
          <p15:clr>
            <a:srgbClr val="F26B43"/>
          </p15:clr>
        </p15:guide>
        <p15:guide id="6" pos="54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7040" y="5867400"/>
            <a:ext cx="121920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1485360" y="659639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59E99DB-A4F6-4653-B15D-66F7E06784F6}" type="slidenum">
              <a:rPr lang="en-CA" sz="105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CA" sz="105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3093EB-E873-41DB-AD5B-92863411C319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E42C25-B209-4E13-81A4-78B5201144D7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8B547D-3E7D-4163-91F8-0FB17DC2DE27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F36041F-C24B-4F30-B5BB-BB99B0CC2462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A618AD0C-13B8-439E-9D63-F9E8A644F0AE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59870B44-0D87-4FEC-85B0-B7CA4389D5CC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B412177B-985D-4BE6-A3CE-C352C4578A0C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311765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b="1" kern="1200" spc="190" baseline="0">
          <a:solidFill>
            <a:srgbClr val="97979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>
          <p15:clr>
            <a:srgbClr val="F26B43"/>
          </p15:clr>
        </p15:guide>
        <p15:guide id="2" pos="3840">
          <p15:clr>
            <a:srgbClr val="F26B43"/>
          </p15:clr>
        </p15:guide>
        <p15:guide id="3" pos="288">
          <p15:clr>
            <a:srgbClr val="F26B43"/>
          </p15:clr>
        </p15:guide>
        <p15:guide id="4" pos="7392">
          <p15:clr>
            <a:srgbClr val="F26B43"/>
          </p15:clr>
        </p15:guide>
        <p15:guide id="5" pos="3329">
          <p15:clr>
            <a:srgbClr val="F26B43"/>
          </p15:clr>
        </p15:guide>
        <p15:guide id="6" pos="54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01F921-15F8-41F7-ADF7-55008BA8D7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70170" y="4050213"/>
            <a:ext cx="5417551" cy="485553"/>
          </a:xfrm>
        </p:spPr>
        <p:txBody>
          <a:bodyPr/>
          <a:lstStyle/>
          <a:p>
            <a:r>
              <a:rPr lang="fr-CA" dirty="0"/>
              <a:t>Jonathan Sullivan et Jodi Rose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DB996C-B992-4752-8BDA-5658DC9E96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A" dirty="0">
                <a:latin typeface="Arial"/>
                <a:cs typeface="Arial"/>
              </a:rPr>
              <a:t>Formation TAMS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8090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">
            <a:extLst>
              <a:ext uri="{FF2B5EF4-FFF2-40B4-BE49-F238E27FC236}">
                <a16:creationId xmlns:a16="http://schemas.microsoft.com/office/drawing/2014/main" id="{075FC902-429F-2CB8-026A-B7D94C343113}"/>
              </a:ext>
            </a:extLst>
          </p:cNvPr>
          <p:cNvSpPr txBox="1"/>
          <p:nvPr/>
        </p:nvSpPr>
        <p:spPr>
          <a:xfrm>
            <a:off x="-1" y="1080399"/>
            <a:ext cx="5149605" cy="5411738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 Sortir de TAMS ».</a:t>
            </a: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: Vous devez aussi quitter TAMS pour que le nouveau mot de passe prenne effet.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Oui » dans la fenêtre qui s’affiche.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16810">
              <a:spcAft>
                <a:spcPts val="1000"/>
              </a:spcAft>
            </a:pPr>
            <a:r>
              <a:rPr lang="fr-CA" sz="1600" dirty="0">
                <a:latin typeface="Arial" panose="020B0604020202020204" pitchFamily="34" charset="0"/>
              </a:rPr>
              <a:t>Double-cliquez sur l’icône de TAMS II située sur le bureau de l’ordinateur du magasin.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L’employé ouvre sa session avec son numéro d’employé et son mot de passe temporaire.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OK » dans la fenêtre « Avertissement » qui s’affiche.</a:t>
            </a: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et confirmez un nouveau mot de</a:t>
            </a:r>
            <a:b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 :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de 6 caractères.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Doit contenir au moins une lettre et un chiffre.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caractères spéciaux (comme «»!@$%) ne doivent pas être utilisés.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D6D82E6-CB49-16A9-489F-4A790607F9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8722" y="1195777"/>
            <a:ext cx="6475800" cy="4961559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>
            <a:cxnSpLocks/>
          </p:cNvCxnSpPr>
          <p:nvPr/>
        </p:nvCxnSpPr>
        <p:spPr>
          <a:xfrm>
            <a:off x="5149605" y="801541"/>
            <a:ext cx="0" cy="56905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8">
            <a:extLst>
              <a:ext uri="{FF2B5EF4-FFF2-40B4-BE49-F238E27FC236}">
                <a16:creationId xmlns:a16="http://schemas.microsoft.com/office/drawing/2014/main" id="{1B7C149A-2D9B-C4A7-457F-1C7E907A5FAA}"/>
              </a:ext>
            </a:extLst>
          </p:cNvPr>
          <p:cNvSpPr/>
          <p:nvPr/>
        </p:nvSpPr>
        <p:spPr>
          <a:xfrm>
            <a:off x="320993" y="1050463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7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8" name="Ellipse 19">
            <a:extLst>
              <a:ext uri="{FF2B5EF4-FFF2-40B4-BE49-F238E27FC236}">
                <a16:creationId xmlns:a16="http://schemas.microsoft.com/office/drawing/2014/main" id="{A1E18DC3-6EC8-9B39-25CC-1D1E8AC6502C}"/>
              </a:ext>
            </a:extLst>
          </p:cNvPr>
          <p:cNvSpPr/>
          <p:nvPr/>
        </p:nvSpPr>
        <p:spPr>
          <a:xfrm>
            <a:off x="320993" y="2162914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8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9AD47AEE-AE27-B16E-DF1C-6F7A719726B7}"/>
              </a:ext>
            </a:extLst>
          </p:cNvPr>
          <p:cNvSpPr/>
          <p:nvPr/>
        </p:nvSpPr>
        <p:spPr>
          <a:xfrm>
            <a:off x="320993" y="276707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9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1BF8652-0B5C-554A-490E-F67909C523D4}"/>
              </a:ext>
            </a:extLst>
          </p:cNvPr>
          <p:cNvGrpSpPr/>
          <p:nvPr/>
        </p:nvGrpSpPr>
        <p:grpSpPr>
          <a:xfrm>
            <a:off x="301537" y="3400908"/>
            <a:ext cx="425646" cy="386734"/>
            <a:chOff x="287924" y="1365894"/>
            <a:chExt cx="425646" cy="386734"/>
          </a:xfrm>
        </p:grpSpPr>
        <p:sp>
          <p:nvSpPr>
            <p:cNvPr id="5" name="Ellipse 18">
              <a:extLst>
                <a:ext uri="{FF2B5EF4-FFF2-40B4-BE49-F238E27FC236}">
                  <a16:creationId xmlns:a16="http://schemas.microsoft.com/office/drawing/2014/main" id="{A5603636-E183-4E7B-2BDF-5A542B8861B7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19158B4-6580-84C6-059C-E4C7E2EDEDDA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10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A3AE3B3-09A0-6F37-EAEB-D4D6985D68C8}"/>
              </a:ext>
            </a:extLst>
          </p:cNvPr>
          <p:cNvGrpSpPr/>
          <p:nvPr/>
        </p:nvGrpSpPr>
        <p:grpSpPr>
          <a:xfrm>
            <a:off x="301537" y="4019748"/>
            <a:ext cx="425646" cy="386734"/>
            <a:chOff x="287924" y="1365894"/>
            <a:chExt cx="425646" cy="386734"/>
          </a:xfrm>
        </p:grpSpPr>
        <p:sp>
          <p:nvSpPr>
            <p:cNvPr id="8" name="Ellipse 18">
              <a:extLst>
                <a:ext uri="{FF2B5EF4-FFF2-40B4-BE49-F238E27FC236}">
                  <a16:creationId xmlns:a16="http://schemas.microsoft.com/office/drawing/2014/main" id="{4C3A70D3-5217-F53E-DF8A-204A338DF693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2EA2FFC-04B6-B105-916E-2E6153E227B0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400" dirty="0">
                  <a:latin typeface="Bell Slim" panose="02000603030000020004"/>
                </a:rPr>
                <a:t>11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0DF2046-4969-28D5-BE86-C89A4DEF8B8D}"/>
              </a:ext>
            </a:extLst>
          </p:cNvPr>
          <p:cNvGrpSpPr/>
          <p:nvPr/>
        </p:nvGrpSpPr>
        <p:grpSpPr>
          <a:xfrm>
            <a:off x="301537" y="4620109"/>
            <a:ext cx="425646" cy="386734"/>
            <a:chOff x="287924" y="1365894"/>
            <a:chExt cx="425646" cy="386734"/>
          </a:xfrm>
        </p:grpSpPr>
        <p:sp>
          <p:nvSpPr>
            <p:cNvPr id="13" name="Ellipse 18">
              <a:extLst>
                <a:ext uri="{FF2B5EF4-FFF2-40B4-BE49-F238E27FC236}">
                  <a16:creationId xmlns:a16="http://schemas.microsoft.com/office/drawing/2014/main" id="{9210F902-DDBF-F6DD-8785-C27711D8E26B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3B2B8EE-C088-3ACC-54F7-26507D0569DA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17" name="Ellipse 18"/>
          <p:cNvSpPr/>
          <p:nvPr/>
        </p:nvSpPr>
        <p:spPr>
          <a:xfrm>
            <a:off x="9708757" y="3043652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Slim" panose="02000603030000020004" pitchFamily="50" charset="0"/>
                <a:ea typeface="+mn-ea"/>
                <a:cs typeface="+mn-cs"/>
              </a:rPr>
              <a:t>7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B05CDD-50BA-460F-BB34-124C5CADE966}"/>
              </a:ext>
            </a:extLst>
          </p:cNvPr>
          <p:cNvSpPr/>
          <p:nvPr/>
        </p:nvSpPr>
        <p:spPr>
          <a:xfrm>
            <a:off x="9488292" y="3533036"/>
            <a:ext cx="828291" cy="2870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Espace réservé du texte 5">
            <a:extLst>
              <a:ext uri="{FF2B5EF4-FFF2-40B4-BE49-F238E27FC236}">
                <a16:creationId xmlns:a16="http://schemas.microsoft.com/office/drawing/2014/main" id="{9E4D87F3-A000-8D63-2181-A4F261E986A5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0416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9A012FB-6CBF-4B62-B126-8833DEB15D03}"/>
              </a:ext>
            </a:extLst>
          </p:cNvPr>
          <p:cNvSpPr txBox="1"/>
          <p:nvPr/>
        </p:nvSpPr>
        <p:spPr>
          <a:xfrm>
            <a:off x="-1" y="1080399"/>
            <a:ext cx="5149605" cy="5165517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 Sortir de TAMS ».</a:t>
            </a: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: Vous devez aussi quitter TAMS pour que le nouveau mot de passe prenne effet.</a:t>
            </a:r>
          </a:p>
          <a:p>
            <a:pPr>
              <a:spcAft>
                <a:spcPts val="1000"/>
              </a:spcAft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Oui » dans la fenêtre qui s’affiche.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16810">
              <a:spcAft>
                <a:spcPts val="1000"/>
              </a:spcAft>
            </a:pPr>
            <a:r>
              <a:rPr lang="fr-CA" sz="1600" dirty="0">
                <a:latin typeface="Arial" panose="020B0604020202020204" pitchFamily="34" charset="0"/>
              </a:rPr>
              <a:t>Double-cliquez sur l’icône de TAMS II située sur le bureau de l’ordinateur du magasin.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L’employé ouvre sa session avec son numéro d’employé et son mot de passe temporaire.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OK » dans la fenêtre « Avertissement » qui s’affiche.</a:t>
            </a: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et confirmez un nouveau mot de</a:t>
            </a:r>
            <a:b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 :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de 6 caractères.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Doit contenir au moins une lettre et un chiffre.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caractères spéciaux (comme «»!@$%) ne doivent pas être utilisés.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E0676FC-E74D-FA28-EA9F-FCA6760262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9366" y="1074672"/>
            <a:ext cx="6509483" cy="5171791"/>
          </a:xfrm>
          <a:prstGeom prst="rect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</p:pic>
      <p:sp>
        <p:nvSpPr>
          <p:cNvPr id="17" name="Ellipse 18"/>
          <p:cNvSpPr/>
          <p:nvPr/>
        </p:nvSpPr>
        <p:spPr>
          <a:xfrm>
            <a:off x="7243822" y="3351965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8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B05CDD-50BA-460F-BB34-124C5CADE966}"/>
              </a:ext>
            </a:extLst>
          </p:cNvPr>
          <p:cNvSpPr/>
          <p:nvPr/>
        </p:nvSpPr>
        <p:spPr>
          <a:xfrm>
            <a:off x="8025982" y="3783762"/>
            <a:ext cx="663643" cy="2768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Ellipse 18">
            <a:extLst>
              <a:ext uri="{FF2B5EF4-FFF2-40B4-BE49-F238E27FC236}">
                <a16:creationId xmlns:a16="http://schemas.microsoft.com/office/drawing/2014/main" id="{00385BF7-4012-3D1D-5FAD-13BDD8194D33}"/>
              </a:ext>
            </a:extLst>
          </p:cNvPr>
          <p:cNvSpPr/>
          <p:nvPr/>
        </p:nvSpPr>
        <p:spPr>
          <a:xfrm>
            <a:off x="320993" y="1040938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7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C8DCB842-8A55-5040-745D-60C794564514}"/>
              </a:ext>
            </a:extLst>
          </p:cNvPr>
          <p:cNvSpPr/>
          <p:nvPr/>
        </p:nvSpPr>
        <p:spPr>
          <a:xfrm>
            <a:off x="320993" y="1924789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8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1D4716E8-6C82-B5F8-6038-F4D040515CF9}"/>
              </a:ext>
            </a:extLst>
          </p:cNvPr>
          <p:cNvSpPr/>
          <p:nvPr/>
        </p:nvSpPr>
        <p:spPr>
          <a:xfrm>
            <a:off x="320993" y="251942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9</a:t>
            </a:r>
          </a:p>
        </p:txBody>
      </p:sp>
      <p:grpSp>
        <p:nvGrpSpPr>
          <p:cNvPr id="23" name="Group 3">
            <a:extLst>
              <a:ext uri="{FF2B5EF4-FFF2-40B4-BE49-F238E27FC236}">
                <a16:creationId xmlns:a16="http://schemas.microsoft.com/office/drawing/2014/main" id="{85BA9F6A-43F2-EEF1-478B-68EE66AD4B0C}"/>
              </a:ext>
            </a:extLst>
          </p:cNvPr>
          <p:cNvGrpSpPr/>
          <p:nvPr/>
        </p:nvGrpSpPr>
        <p:grpSpPr>
          <a:xfrm>
            <a:off x="301537" y="3153258"/>
            <a:ext cx="425646" cy="386734"/>
            <a:chOff x="287924" y="1365894"/>
            <a:chExt cx="425646" cy="386734"/>
          </a:xfrm>
        </p:grpSpPr>
        <p:sp>
          <p:nvSpPr>
            <p:cNvPr id="24" name="Ellipse 18">
              <a:extLst>
                <a:ext uri="{FF2B5EF4-FFF2-40B4-BE49-F238E27FC236}">
                  <a16:creationId xmlns:a16="http://schemas.microsoft.com/office/drawing/2014/main" id="{2C7082B8-15A0-D3D2-C735-55E67559EEAA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25" name="TextBox 5">
              <a:extLst>
                <a:ext uri="{FF2B5EF4-FFF2-40B4-BE49-F238E27FC236}">
                  <a16:creationId xmlns:a16="http://schemas.microsoft.com/office/drawing/2014/main" id="{658AC974-FE2C-B498-6F34-C462E15B8436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10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grpSp>
        <p:nvGrpSpPr>
          <p:cNvPr id="26" name="Group 6">
            <a:extLst>
              <a:ext uri="{FF2B5EF4-FFF2-40B4-BE49-F238E27FC236}">
                <a16:creationId xmlns:a16="http://schemas.microsoft.com/office/drawing/2014/main" id="{9DFBF382-6E32-5B7A-647B-5E6C1F2E7C01}"/>
              </a:ext>
            </a:extLst>
          </p:cNvPr>
          <p:cNvGrpSpPr/>
          <p:nvPr/>
        </p:nvGrpSpPr>
        <p:grpSpPr>
          <a:xfrm>
            <a:off x="301537" y="3762573"/>
            <a:ext cx="425646" cy="386734"/>
            <a:chOff x="287924" y="1365894"/>
            <a:chExt cx="425646" cy="386734"/>
          </a:xfrm>
        </p:grpSpPr>
        <p:sp>
          <p:nvSpPr>
            <p:cNvPr id="27" name="Ellipse 18">
              <a:extLst>
                <a:ext uri="{FF2B5EF4-FFF2-40B4-BE49-F238E27FC236}">
                  <a16:creationId xmlns:a16="http://schemas.microsoft.com/office/drawing/2014/main" id="{6707420E-3824-05FA-0A61-E73A2791337A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29" name="TextBox 8">
              <a:extLst>
                <a:ext uri="{FF2B5EF4-FFF2-40B4-BE49-F238E27FC236}">
                  <a16:creationId xmlns:a16="http://schemas.microsoft.com/office/drawing/2014/main" id="{CA0999F4-0D95-FD68-4E93-C9DDED042EB2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400" dirty="0">
                  <a:latin typeface="Bell Slim" panose="02000603030000020004"/>
                </a:rPr>
                <a:t>11</a:t>
              </a:r>
            </a:p>
          </p:txBody>
        </p:sp>
      </p:grpSp>
      <p:grpSp>
        <p:nvGrpSpPr>
          <p:cNvPr id="30" name="Group 9">
            <a:extLst>
              <a:ext uri="{FF2B5EF4-FFF2-40B4-BE49-F238E27FC236}">
                <a16:creationId xmlns:a16="http://schemas.microsoft.com/office/drawing/2014/main" id="{814B1747-9A04-EEDB-705B-345E10AB24F1}"/>
              </a:ext>
            </a:extLst>
          </p:cNvPr>
          <p:cNvGrpSpPr/>
          <p:nvPr/>
        </p:nvGrpSpPr>
        <p:grpSpPr>
          <a:xfrm>
            <a:off x="301537" y="4381984"/>
            <a:ext cx="425646" cy="386734"/>
            <a:chOff x="287924" y="1365894"/>
            <a:chExt cx="425646" cy="386734"/>
          </a:xfrm>
        </p:grpSpPr>
        <p:sp>
          <p:nvSpPr>
            <p:cNvPr id="31" name="Ellipse 18">
              <a:extLst>
                <a:ext uri="{FF2B5EF4-FFF2-40B4-BE49-F238E27FC236}">
                  <a16:creationId xmlns:a16="http://schemas.microsoft.com/office/drawing/2014/main" id="{FF7841A7-D9BA-FA7A-F3E4-52EB7D82BBC6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32" name="TextBox 13">
              <a:extLst>
                <a:ext uri="{FF2B5EF4-FFF2-40B4-BE49-F238E27FC236}">
                  <a16:creationId xmlns:a16="http://schemas.microsoft.com/office/drawing/2014/main" id="{88EC58BF-5C72-1629-377B-C814E92C37B7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21B8576F-E34B-25E1-ED3F-3F086C2F3D4C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  <p:cxnSp>
        <p:nvCxnSpPr>
          <p:cNvPr id="34" name="Straight Connector 27">
            <a:extLst>
              <a:ext uri="{FF2B5EF4-FFF2-40B4-BE49-F238E27FC236}">
                <a16:creationId xmlns:a16="http://schemas.microsoft.com/office/drawing/2014/main" id="{6EB85EA5-1143-A902-DE9A-3D5187D00790}"/>
              </a:ext>
            </a:extLst>
          </p:cNvPr>
          <p:cNvCxnSpPr>
            <a:cxnSpLocks/>
          </p:cNvCxnSpPr>
          <p:nvPr/>
        </p:nvCxnSpPr>
        <p:spPr>
          <a:xfrm>
            <a:off x="5082930" y="801541"/>
            <a:ext cx="0" cy="56905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49493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3D3346B-EC20-7C36-ECAD-09AF9D7CA271}"/>
              </a:ext>
            </a:extLst>
          </p:cNvPr>
          <p:cNvSpPr txBox="1"/>
          <p:nvPr/>
        </p:nvSpPr>
        <p:spPr>
          <a:xfrm>
            <a:off x="-1" y="1080399"/>
            <a:ext cx="5149605" cy="5411738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 Sortir de TAMS ».</a:t>
            </a: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: Vous devez aussi quitter TAMS pour que le nouveau mot de passe prenne effet.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Oui » dans la fenêtre qui s’affiche.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16810">
              <a:spcAft>
                <a:spcPts val="1000"/>
              </a:spcAft>
            </a:pPr>
            <a:r>
              <a:rPr lang="fr-CA" sz="1600" b="1" dirty="0">
                <a:latin typeface="Arial" panose="020B0604020202020204" pitchFamily="34" charset="0"/>
              </a:rPr>
              <a:t>Double-cliquez sur l’icône de TAMS II située sur le bureau de l’ordinateur du magasin.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L’employé ouvre sa session avec son numéro d’employé et son mot de passe temporaire.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OK » dans la fenêtre « Avertissement » qui s’affiche.</a:t>
            </a: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et confirmez un nouveau mot de</a:t>
            </a:r>
            <a:b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 :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de 6 caractères.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Doit contenir au moins une lettre et un chiffre.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caractères spéciaux (comme «»!@$%) ne doivent pas être utilisés.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078D94-DECF-D2AC-4C91-0A6553E4DE4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6625"/>
          <a:stretch/>
        </p:blipFill>
        <p:spPr>
          <a:xfrm>
            <a:off x="5878284" y="1468560"/>
            <a:ext cx="5669091" cy="4038705"/>
          </a:xfrm>
          <a:prstGeom prst="rect">
            <a:avLst/>
          </a:prstGeom>
          <a:ln>
            <a:solidFill>
              <a:srgbClr val="FFD520"/>
            </a:solidFill>
          </a:ln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18B65B5-E837-16BE-87CB-D29EB40B6DA9}"/>
              </a:ext>
            </a:extLst>
          </p:cNvPr>
          <p:cNvSpPr/>
          <p:nvPr/>
        </p:nvSpPr>
        <p:spPr>
          <a:xfrm>
            <a:off x="5878282" y="4026971"/>
            <a:ext cx="708523" cy="986304"/>
          </a:xfrm>
          <a:prstGeom prst="rect">
            <a:avLst/>
          </a:prstGeom>
          <a:noFill/>
          <a:ln w="38100"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Ellipse 18">
            <a:extLst>
              <a:ext uri="{FF2B5EF4-FFF2-40B4-BE49-F238E27FC236}">
                <a16:creationId xmlns:a16="http://schemas.microsoft.com/office/drawing/2014/main" id="{6AD00E15-6653-8DED-893C-BD98F8162181}"/>
              </a:ext>
            </a:extLst>
          </p:cNvPr>
          <p:cNvSpPr/>
          <p:nvPr/>
        </p:nvSpPr>
        <p:spPr>
          <a:xfrm>
            <a:off x="6750209" y="4280729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9</a:t>
            </a:r>
          </a:p>
        </p:txBody>
      </p:sp>
      <p:sp>
        <p:nvSpPr>
          <p:cNvPr id="12" name="Ellipse 18">
            <a:extLst>
              <a:ext uri="{FF2B5EF4-FFF2-40B4-BE49-F238E27FC236}">
                <a16:creationId xmlns:a16="http://schemas.microsoft.com/office/drawing/2014/main" id="{08B8C594-8FB8-5ECC-EFF6-7A9A9BC24ED0}"/>
              </a:ext>
            </a:extLst>
          </p:cNvPr>
          <p:cNvSpPr/>
          <p:nvPr/>
        </p:nvSpPr>
        <p:spPr>
          <a:xfrm>
            <a:off x="320993" y="1059988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7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A79B6A2B-9348-86D2-CF39-0B584D6A78B3}"/>
              </a:ext>
            </a:extLst>
          </p:cNvPr>
          <p:cNvSpPr/>
          <p:nvPr/>
        </p:nvSpPr>
        <p:spPr>
          <a:xfrm>
            <a:off x="320993" y="1924789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8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3CCAE361-5714-4324-20D8-65C7D6CC2EE8}"/>
              </a:ext>
            </a:extLst>
          </p:cNvPr>
          <p:cNvSpPr/>
          <p:nvPr/>
        </p:nvSpPr>
        <p:spPr>
          <a:xfrm>
            <a:off x="320993" y="251942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9</a:t>
            </a:r>
          </a:p>
        </p:txBody>
      </p:sp>
      <p:grpSp>
        <p:nvGrpSpPr>
          <p:cNvPr id="23" name="Group 3">
            <a:extLst>
              <a:ext uri="{FF2B5EF4-FFF2-40B4-BE49-F238E27FC236}">
                <a16:creationId xmlns:a16="http://schemas.microsoft.com/office/drawing/2014/main" id="{5EDE25FD-48F2-5C84-3C11-7263CF5F730E}"/>
              </a:ext>
            </a:extLst>
          </p:cNvPr>
          <p:cNvGrpSpPr/>
          <p:nvPr/>
        </p:nvGrpSpPr>
        <p:grpSpPr>
          <a:xfrm>
            <a:off x="301537" y="3410433"/>
            <a:ext cx="425646" cy="386734"/>
            <a:chOff x="287924" y="1365894"/>
            <a:chExt cx="425646" cy="386734"/>
          </a:xfrm>
        </p:grpSpPr>
        <p:sp>
          <p:nvSpPr>
            <p:cNvPr id="24" name="Ellipse 18">
              <a:extLst>
                <a:ext uri="{FF2B5EF4-FFF2-40B4-BE49-F238E27FC236}">
                  <a16:creationId xmlns:a16="http://schemas.microsoft.com/office/drawing/2014/main" id="{5DCCE349-D673-4A76-F011-D8BCA4A97C14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25" name="TextBox 5">
              <a:extLst>
                <a:ext uri="{FF2B5EF4-FFF2-40B4-BE49-F238E27FC236}">
                  <a16:creationId xmlns:a16="http://schemas.microsoft.com/office/drawing/2014/main" id="{62C94168-C5F5-4205-D12A-77FEE1821F2E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10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grpSp>
        <p:nvGrpSpPr>
          <p:cNvPr id="26" name="Group 6">
            <a:extLst>
              <a:ext uri="{FF2B5EF4-FFF2-40B4-BE49-F238E27FC236}">
                <a16:creationId xmlns:a16="http://schemas.microsoft.com/office/drawing/2014/main" id="{1B844B2E-8F41-E766-EE52-86F0B995BEC2}"/>
              </a:ext>
            </a:extLst>
          </p:cNvPr>
          <p:cNvGrpSpPr/>
          <p:nvPr/>
        </p:nvGrpSpPr>
        <p:grpSpPr>
          <a:xfrm>
            <a:off x="301537" y="3991173"/>
            <a:ext cx="425646" cy="386734"/>
            <a:chOff x="287924" y="1365894"/>
            <a:chExt cx="425646" cy="386734"/>
          </a:xfrm>
        </p:grpSpPr>
        <p:sp>
          <p:nvSpPr>
            <p:cNvPr id="27" name="Ellipse 18">
              <a:extLst>
                <a:ext uri="{FF2B5EF4-FFF2-40B4-BE49-F238E27FC236}">
                  <a16:creationId xmlns:a16="http://schemas.microsoft.com/office/drawing/2014/main" id="{CAD2D398-A9CE-D18E-88C7-81340B481C8E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29" name="TextBox 8">
              <a:extLst>
                <a:ext uri="{FF2B5EF4-FFF2-40B4-BE49-F238E27FC236}">
                  <a16:creationId xmlns:a16="http://schemas.microsoft.com/office/drawing/2014/main" id="{F9659D9D-A826-1465-9F27-20B76ED07ADF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400" dirty="0">
                  <a:latin typeface="Bell Slim" panose="02000603030000020004"/>
                </a:rPr>
                <a:t>11</a:t>
              </a:r>
            </a:p>
          </p:txBody>
        </p:sp>
      </p:grpSp>
      <p:grpSp>
        <p:nvGrpSpPr>
          <p:cNvPr id="30" name="Group 9">
            <a:extLst>
              <a:ext uri="{FF2B5EF4-FFF2-40B4-BE49-F238E27FC236}">
                <a16:creationId xmlns:a16="http://schemas.microsoft.com/office/drawing/2014/main" id="{6A7951B2-BB12-ADD0-7175-517671DE89C8}"/>
              </a:ext>
            </a:extLst>
          </p:cNvPr>
          <p:cNvGrpSpPr/>
          <p:nvPr/>
        </p:nvGrpSpPr>
        <p:grpSpPr>
          <a:xfrm>
            <a:off x="301537" y="4639159"/>
            <a:ext cx="425646" cy="386734"/>
            <a:chOff x="287924" y="1365894"/>
            <a:chExt cx="425646" cy="386734"/>
          </a:xfrm>
        </p:grpSpPr>
        <p:sp>
          <p:nvSpPr>
            <p:cNvPr id="31" name="Ellipse 18">
              <a:extLst>
                <a:ext uri="{FF2B5EF4-FFF2-40B4-BE49-F238E27FC236}">
                  <a16:creationId xmlns:a16="http://schemas.microsoft.com/office/drawing/2014/main" id="{8D9B0F74-1691-FD0C-3F79-09BA210A598F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32" name="TextBox 13">
              <a:extLst>
                <a:ext uri="{FF2B5EF4-FFF2-40B4-BE49-F238E27FC236}">
                  <a16:creationId xmlns:a16="http://schemas.microsoft.com/office/drawing/2014/main" id="{3D6A179E-AC87-E507-6E87-C532FCC85196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33DBDCD5-F053-8BF1-6D02-5E3E15D00549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  <p:cxnSp>
        <p:nvCxnSpPr>
          <p:cNvPr id="34" name="Straight Connector 27">
            <a:extLst>
              <a:ext uri="{FF2B5EF4-FFF2-40B4-BE49-F238E27FC236}">
                <a16:creationId xmlns:a16="http://schemas.microsoft.com/office/drawing/2014/main" id="{AFE0C958-1CA9-4353-97AB-969FB11BE5B9}"/>
              </a:ext>
            </a:extLst>
          </p:cNvPr>
          <p:cNvCxnSpPr>
            <a:cxnSpLocks/>
          </p:cNvCxnSpPr>
          <p:nvPr/>
        </p:nvCxnSpPr>
        <p:spPr>
          <a:xfrm>
            <a:off x="5149605" y="801541"/>
            <a:ext cx="0" cy="56905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319008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6103D3-5DDB-DF54-4661-216E173954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2717" y="2005610"/>
            <a:ext cx="5973009" cy="2876951"/>
          </a:xfrm>
          <a:prstGeom prst="rect">
            <a:avLst/>
          </a:prstGeom>
          <a:ln>
            <a:solidFill>
              <a:srgbClr val="FFD520"/>
            </a:solidFill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72CB8F8-66FC-2B9E-1114-54FCEF9A5D68}"/>
              </a:ext>
            </a:extLst>
          </p:cNvPr>
          <p:cNvSpPr/>
          <p:nvPr/>
        </p:nvSpPr>
        <p:spPr>
          <a:xfrm>
            <a:off x="9810977" y="4556076"/>
            <a:ext cx="917284" cy="39445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62D0BF-9A0A-199C-FE51-ACA7277935DE}"/>
              </a:ext>
            </a:extLst>
          </p:cNvPr>
          <p:cNvSpPr/>
          <p:nvPr/>
        </p:nvSpPr>
        <p:spPr>
          <a:xfrm>
            <a:off x="10081710" y="3118079"/>
            <a:ext cx="1482763" cy="60406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6E210ED-9940-76BC-7FE7-04E7D9EC0955}"/>
              </a:ext>
            </a:extLst>
          </p:cNvPr>
          <p:cNvGrpSpPr/>
          <p:nvPr/>
        </p:nvGrpSpPr>
        <p:grpSpPr>
          <a:xfrm>
            <a:off x="10515438" y="4083587"/>
            <a:ext cx="425646" cy="386734"/>
            <a:chOff x="287924" y="1365894"/>
            <a:chExt cx="425646" cy="386734"/>
          </a:xfrm>
        </p:grpSpPr>
        <p:sp>
          <p:nvSpPr>
            <p:cNvPr id="25" name="Ellipse 18">
              <a:extLst>
                <a:ext uri="{FF2B5EF4-FFF2-40B4-BE49-F238E27FC236}">
                  <a16:creationId xmlns:a16="http://schemas.microsoft.com/office/drawing/2014/main" id="{8B3DBDE3-3C7A-1115-A1E1-82876759ACE5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E838752-EDE2-F5BC-628A-A6CE335C8FB4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10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FB134AFE-C22E-8B6D-C20A-CA1CA9FA0AA5}"/>
              </a:ext>
            </a:extLst>
          </p:cNvPr>
          <p:cNvSpPr txBox="1"/>
          <p:nvPr/>
        </p:nvSpPr>
        <p:spPr>
          <a:xfrm>
            <a:off x="-1" y="1080399"/>
            <a:ext cx="5149605" cy="5411738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 Sortir de TAMS ».</a:t>
            </a: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: Vous devez aussi quitter TAMS pour que le nouveau mot de passe prenne effet.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Oui » dans la fenêtre qui s’affiche.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16810">
              <a:spcAft>
                <a:spcPts val="1000"/>
              </a:spcAft>
            </a:pPr>
            <a:r>
              <a:rPr lang="fr-CA" sz="1600" dirty="0">
                <a:latin typeface="Arial" panose="020B0604020202020204" pitchFamily="34" charset="0"/>
              </a:rPr>
              <a:t>Double-cliquez sur l’icône de TAMS II située sur le bureau de l’ordinateur du magasin.</a:t>
            </a:r>
          </a:p>
          <a:p>
            <a:pPr>
              <a:spcAft>
                <a:spcPts val="1000"/>
              </a:spcAft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L’employé ouvre sa session avec son numéro d’employé et son mot de passe temporaire.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OK » dans la fenêtre « Avertissement » qui s’affiche.</a:t>
            </a: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et confirmez un nouveau mot de</a:t>
            </a:r>
            <a:b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 :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de 6 caractères.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Doit contenir au moins une lettre et un chiffre.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caractères spéciaux (comme «»!@$%) ne doivent pas être utilisés.</a:t>
            </a:r>
          </a:p>
        </p:txBody>
      </p:sp>
      <p:sp>
        <p:nvSpPr>
          <p:cNvPr id="12" name="Ellipse 18">
            <a:extLst>
              <a:ext uri="{FF2B5EF4-FFF2-40B4-BE49-F238E27FC236}">
                <a16:creationId xmlns:a16="http://schemas.microsoft.com/office/drawing/2014/main" id="{7A6047D9-361E-2C67-3BE2-C15652C158AA}"/>
              </a:ext>
            </a:extLst>
          </p:cNvPr>
          <p:cNvSpPr/>
          <p:nvPr/>
        </p:nvSpPr>
        <p:spPr>
          <a:xfrm>
            <a:off x="320993" y="1040938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7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3E2FE494-1ADC-E19A-3FF3-D391F52B1142}"/>
              </a:ext>
            </a:extLst>
          </p:cNvPr>
          <p:cNvSpPr/>
          <p:nvPr/>
        </p:nvSpPr>
        <p:spPr>
          <a:xfrm>
            <a:off x="320993" y="1915264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8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EA894023-427D-B2E7-7BCD-132675008B33}"/>
              </a:ext>
            </a:extLst>
          </p:cNvPr>
          <p:cNvSpPr/>
          <p:nvPr/>
        </p:nvSpPr>
        <p:spPr>
          <a:xfrm>
            <a:off x="320993" y="251942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9</a:t>
            </a:r>
          </a:p>
        </p:txBody>
      </p:sp>
      <p:grpSp>
        <p:nvGrpSpPr>
          <p:cNvPr id="22" name="Group 3">
            <a:extLst>
              <a:ext uri="{FF2B5EF4-FFF2-40B4-BE49-F238E27FC236}">
                <a16:creationId xmlns:a16="http://schemas.microsoft.com/office/drawing/2014/main" id="{F18A1AA6-C20B-AFBA-BB14-B5C927E32855}"/>
              </a:ext>
            </a:extLst>
          </p:cNvPr>
          <p:cNvGrpSpPr/>
          <p:nvPr/>
        </p:nvGrpSpPr>
        <p:grpSpPr>
          <a:xfrm>
            <a:off x="301537" y="3153258"/>
            <a:ext cx="425646" cy="386734"/>
            <a:chOff x="287924" y="1365894"/>
            <a:chExt cx="425646" cy="386734"/>
          </a:xfrm>
        </p:grpSpPr>
        <p:sp>
          <p:nvSpPr>
            <p:cNvPr id="27" name="Ellipse 18">
              <a:extLst>
                <a:ext uri="{FF2B5EF4-FFF2-40B4-BE49-F238E27FC236}">
                  <a16:creationId xmlns:a16="http://schemas.microsoft.com/office/drawing/2014/main" id="{A12C4B69-65E8-F3FC-813F-ABE03173E331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29" name="TextBox 5">
              <a:extLst>
                <a:ext uri="{FF2B5EF4-FFF2-40B4-BE49-F238E27FC236}">
                  <a16:creationId xmlns:a16="http://schemas.microsoft.com/office/drawing/2014/main" id="{C7324EC3-7875-D7CD-00A6-5277F62D6958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10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grpSp>
        <p:nvGrpSpPr>
          <p:cNvPr id="30" name="Group 6">
            <a:extLst>
              <a:ext uri="{FF2B5EF4-FFF2-40B4-BE49-F238E27FC236}">
                <a16:creationId xmlns:a16="http://schemas.microsoft.com/office/drawing/2014/main" id="{82972059-A1DF-744B-9154-9FE037CA3787}"/>
              </a:ext>
            </a:extLst>
          </p:cNvPr>
          <p:cNvGrpSpPr/>
          <p:nvPr/>
        </p:nvGrpSpPr>
        <p:grpSpPr>
          <a:xfrm>
            <a:off x="301537" y="4019748"/>
            <a:ext cx="425646" cy="386734"/>
            <a:chOff x="287924" y="1365894"/>
            <a:chExt cx="425646" cy="386734"/>
          </a:xfrm>
        </p:grpSpPr>
        <p:sp>
          <p:nvSpPr>
            <p:cNvPr id="31" name="Ellipse 18">
              <a:extLst>
                <a:ext uri="{FF2B5EF4-FFF2-40B4-BE49-F238E27FC236}">
                  <a16:creationId xmlns:a16="http://schemas.microsoft.com/office/drawing/2014/main" id="{C7E68767-E607-7788-9F70-0CBD7A093DD7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32" name="TextBox 8">
              <a:extLst>
                <a:ext uri="{FF2B5EF4-FFF2-40B4-BE49-F238E27FC236}">
                  <a16:creationId xmlns:a16="http://schemas.microsoft.com/office/drawing/2014/main" id="{08D3F4D0-DB68-FA31-B75A-D54A32687893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400" dirty="0">
                  <a:latin typeface="Bell Slim" panose="02000603030000020004"/>
                </a:rPr>
                <a:t>11</a:t>
              </a:r>
            </a:p>
          </p:txBody>
        </p:sp>
      </p:grpSp>
      <p:grpSp>
        <p:nvGrpSpPr>
          <p:cNvPr id="33" name="Group 9">
            <a:extLst>
              <a:ext uri="{FF2B5EF4-FFF2-40B4-BE49-F238E27FC236}">
                <a16:creationId xmlns:a16="http://schemas.microsoft.com/office/drawing/2014/main" id="{02C30F7C-7D89-84C1-EA78-58926B8B2927}"/>
              </a:ext>
            </a:extLst>
          </p:cNvPr>
          <p:cNvGrpSpPr/>
          <p:nvPr/>
        </p:nvGrpSpPr>
        <p:grpSpPr>
          <a:xfrm>
            <a:off x="301537" y="4639159"/>
            <a:ext cx="425646" cy="386734"/>
            <a:chOff x="287924" y="1365894"/>
            <a:chExt cx="425646" cy="386734"/>
          </a:xfrm>
        </p:grpSpPr>
        <p:sp>
          <p:nvSpPr>
            <p:cNvPr id="34" name="Ellipse 18">
              <a:extLst>
                <a:ext uri="{FF2B5EF4-FFF2-40B4-BE49-F238E27FC236}">
                  <a16:creationId xmlns:a16="http://schemas.microsoft.com/office/drawing/2014/main" id="{EE3FCB3E-D9B0-A36B-CEED-57F46CEB488E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35" name="TextBox 13">
              <a:extLst>
                <a:ext uri="{FF2B5EF4-FFF2-40B4-BE49-F238E27FC236}">
                  <a16:creationId xmlns:a16="http://schemas.microsoft.com/office/drawing/2014/main" id="{96A1CE65-6E40-B609-94B7-5026C327F191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57D6E393-F354-4398-C826-563E10964A5C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  <p:cxnSp>
        <p:nvCxnSpPr>
          <p:cNvPr id="38" name="Straight Connector 27">
            <a:extLst>
              <a:ext uri="{FF2B5EF4-FFF2-40B4-BE49-F238E27FC236}">
                <a16:creationId xmlns:a16="http://schemas.microsoft.com/office/drawing/2014/main" id="{58CD6F0B-EEC2-E368-DBDB-ED874EA3F322}"/>
              </a:ext>
            </a:extLst>
          </p:cNvPr>
          <p:cNvCxnSpPr>
            <a:cxnSpLocks/>
          </p:cNvCxnSpPr>
          <p:nvPr/>
        </p:nvCxnSpPr>
        <p:spPr>
          <a:xfrm>
            <a:off x="5149605" y="801541"/>
            <a:ext cx="0" cy="56905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73147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oneTexte 35">
            <a:extLst>
              <a:ext uri="{FF2B5EF4-FFF2-40B4-BE49-F238E27FC236}">
                <a16:creationId xmlns:a16="http://schemas.microsoft.com/office/drawing/2014/main" id="{7E677535-094C-4AB7-7D77-963955D1173E}"/>
              </a:ext>
            </a:extLst>
          </p:cNvPr>
          <p:cNvSpPr txBox="1"/>
          <p:nvPr/>
        </p:nvSpPr>
        <p:spPr>
          <a:xfrm>
            <a:off x="-1" y="1080399"/>
            <a:ext cx="5149605" cy="5165517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 Sortir de TAMS ».</a:t>
            </a: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: Vous devez aussi quitter TAMS pour que le nouveau mot de passe prenne effet.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Oui » dans la fenêtre qui s’affiche.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16810">
              <a:spcAft>
                <a:spcPts val="1000"/>
              </a:spcAft>
            </a:pPr>
            <a:r>
              <a:rPr lang="fr-CA" sz="1600" dirty="0">
                <a:latin typeface="Arial" panose="020B0604020202020204" pitchFamily="34" charset="0"/>
              </a:rPr>
              <a:t>Double-cliquez sur l’icône de TAMS II située sur le bureau de l’ordinateur du magasin.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L’employé ouvre sa session avec son numéro d’employé et son mot de passe temporaire.</a:t>
            </a:r>
          </a:p>
          <a:p>
            <a:pPr>
              <a:spcAft>
                <a:spcPts val="1000"/>
              </a:spcAft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OK » dans la fenêtre « Avertissement » qui s’affiche.</a:t>
            </a: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et confirmez un nouveau mot de</a:t>
            </a:r>
            <a:b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 :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de 6 caractères.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Doit contenir au moins une lettre et un chiffre.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caractères spéciaux (comme «»!@$%) ne doivent pas être utilisés.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071DD8B-2590-2432-10CF-825FA25227C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929"/>
          <a:stretch/>
        </p:blipFill>
        <p:spPr>
          <a:xfrm>
            <a:off x="5639985" y="2107242"/>
            <a:ext cx="6021305" cy="2896004"/>
          </a:xfrm>
          <a:prstGeom prst="rect">
            <a:avLst/>
          </a:prstGeom>
          <a:ln>
            <a:solidFill>
              <a:srgbClr val="FFD520"/>
            </a:solidFill>
          </a:ln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7AA838A-BF8B-0902-952A-7E75FD222948}"/>
              </a:ext>
            </a:extLst>
          </p:cNvPr>
          <p:cNvSpPr/>
          <p:nvPr/>
        </p:nvSpPr>
        <p:spPr>
          <a:xfrm>
            <a:off x="8220279" y="3903284"/>
            <a:ext cx="912835" cy="3867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2B2C787-31EB-BCF1-2504-F4C33101C504}"/>
              </a:ext>
            </a:extLst>
          </p:cNvPr>
          <p:cNvGrpSpPr/>
          <p:nvPr/>
        </p:nvGrpSpPr>
        <p:grpSpPr>
          <a:xfrm>
            <a:off x="8485517" y="4404014"/>
            <a:ext cx="425646" cy="386734"/>
            <a:chOff x="287924" y="1365894"/>
            <a:chExt cx="425646" cy="386734"/>
          </a:xfrm>
        </p:grpSpPr>
        <p:sp>
          <p:nvSpPr>
            <p:cNvPr id="22" name="Ellipse 18">
              <a:extLst>
                <a:ext uri="{FF2B5EF4-FFF2-40B4-BE49-F238E27FC236}">
                  <a16:creationId xmlns:a16="http://schemas.microsoft.com/office/drawing/2014/main" id="{E59A89BC-ED3C-E0E4-276B-B8C63F246A4E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008A0E2-771B-EE00-870B-06DE1560EAB0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11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37" name="Ellipse 18">
            <a:extLst>
              <a:ext uri="{FF2B5EF4-FFF2-40B4-BE49-F238E27FC236}">
                <a16:creationId xmlns:a16="http://schemas.microsoft.com/office/drawing/2014/main" id="{AD64708A-8CEE-972A-B4E7-D645DA6019E3}"/>
              </a:ext>
            </a:extLst>
          </p:cNvPr>
          <p:cNvSpPr/>
          <p:nvPr/>
        </p:nvSpPr>
        <p:spPr>
          <a:xfrm>
            <a:off x="320993" y="1040938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7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F869BBAE-2374-DC14-2F56-942E332436A5}"/>
              </a:ext>
            </a:extLst>
          </p:cNvPr>
          <p:cNvSpPr/>
          <p:nvPr/>
        </p:nvSpPr>
        <p:spPr>
          <a:xfrm>
            <a:off x="320993" y="1915264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8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39493B59-0A6A-6C93-B156-923A2126E6B1}"/>
              </a:ext>
            </a:extLst>
          </p:cNvPr>
          <p:cNvSpPr/>
          <p:nvPr/>
        </p:nvSpPr>
        <p:spPr>
          <a:xfrm>
            <a:off x="320993" y="251942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9</a:t>
            </a:r>
          </a:p>
        </p:txBody>
      </p:sp>
      <p:grpSp>
        <p:nvGrpSpPr>
          <p:cNvPr id="40" name="Group 3">
            <a:extLst>
              <a:ext uri="{FF2B5EF4-FFF2-40B4-BE49-F238E27FC236}">
                <a16:creationId xmlns:a16="http://schemas.microsoft.com/office/drawing/2014/main" id="{26CE1736-882A-3E1F-EACE-4C26BCCAE38B}"/>
              </a:ext>
            </a:extLst>
          </p:cNvPr>
          <p:cNvGrpSpPr/>
          <p:nvPr/>
        </p:nvGrpSpPr>
        <p:grpSpPr>
          <a:xfrm>
            <a:off x="301537" y="3153258"/>
            <a:ext cx="425646" cy="386734"/>
            <a:chOff x="287924" y="1365894"/>
            <a:chExt cx="425646" cy="386734"/>
          </a:xfrm>
        </p:grpSpPr>
        <p:sp>
          <p:nvSpPr>
            <p:cNvPr id="41" name="Ellipse 18">
              <a:extLst>
                <a:ext uri="{FF2B5EF4-FFF2-40B4-BE49-F238E27FC236}">
                  <a16:creationId xmlns:a16="http://schemas.microsoft.com/office/drawing/2014/main" id="{B66E81FA-9146-BE89-5FEF-3E6866C21588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42" name="TextBox 5">
              <a:extLst>
                <a:ext uri="{FF2B5EF4-FFF2-40B4-BE49-F238E27FC236}">
                  <a16:creationId xmlns:a16="http://schemas.microsoft.com/office/drawing/2014/main" id="{ED786B09-FEAD-5A5C-154C-92487793CF33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10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grpSp>
        <p:nvGrpSpPr>
          <p:cNvPr id="43" name="Group 6">
            <a:extLst>
              <a:ext uri="{FF2B5EF4-FFF2-40B4-BE49-F238E27FC236}">
                <a16:creationId xmlns:a16="http://schemas.microsoft.com/office/drawing/2014/main" id="{EA747EE5-0383-9A16-C8F0-4A2F63A1339A}"/>
              </a:ext>
            </a:extLst>
          </p:cNvPr>
          <p:cNvGrpSpPr/>
          <p:nvPr/>
        </p:nvGrpSpPr>
        <p:grpSpPr>
          <a:xfrm>
            <a:off x="301537" y="3762573"/>
            <a:ext cx="425646" cy="386734"/>
            <a:chOff x="287924" y="1365894"/>
            <a:chExt cx="425646" cy="386734"/>
          </a:xfrm>
        </p:grpSpPr>
        <p:sp>
          <p:nvSpPr>
            <p:cNvPr id="44" name="Ellipse 18">
              <a:extLst>
                <a:ext uri="{FF2B5EF4-FFF2-40B4-BE49-F238E27FC236}">
                  <a16:creationId xmlns:a16="http://schemas.microsoft.com/office/drawing/2014/main" id="{8C2A0269-16CE-0CE9-BFB4-08009C43A2E0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45" name="TextBox 8">
              <a:extLst>
                <a:ext uri="{FF2B5EF4-FFF2-40B4-BE49-F238E27FC236}">
                  <a16:creationId xmlns:a16="http://schemas.microsoft.com/office/drawing/2014/main" id="{1F628F6D-24C7-CD74-FE49-AFBBE6E04D2B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400" dirty="0">
                  <a:latin typeface="Bell Slim" panose="02000603030000020004"/>
                </a:rPr>
                <a:t>11</a:t>
              </a:r>
            </a:p>
          </p:txBody>
        </p:sp>
      </p:grpSp>
      <p:grpSp>
        <p:nvGrpSpPr>
          <p:cNvPr id="46" name="Group 9">
            <a:extLst>
              <a:ext uri="{FF2B5EF4-FFF2-40B4-BE49-F238E27FC236}">
                <a16:creationId xmlns:a16="http://schemas.microsoft.com/office/drawing/2014/main" id="{27DA9A48-4B05-8FF2-775F-07EAEC284C5D}"/>
              </a:ext>
            </a:extLst>
          </p:cNvPr>
          <p:cNvGrpSpPr/>
          <p:nvPr/>
        </p:nvGrpSpPr>
        <p:grpSpPr>
          <a:xfrm>
            <a:off x="301537" y="4381984"/>
            <a:ext cx="425646" cy="386734"/>
            <a:chOff x="287924" y="1365894"/>
            <a:chExt cx="425646" cy="386734"/>
          </a:xfrm>
        </p:grpSpPr>
        <p:sp>
          <p:nvSpPr>
            <p:cNvPr id="47" name="Ellipse 18">
              <a:extLst>
                <a:ext uri="{FF2B5EF4-FFF2-40B4-BE49-F238E27FC236}">
                  <a16:creationId xmlns:a16="http://schemas.microsoft.com/office/drawing/2014/main" id="{0FAB5B77-3A48-7780-796C-541A9BB765D6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48" name="TextBox 13">
              <a:extLst>
                <a:ext uri="{FF2B5EF4-FFF2-40B4-BE49-F238E27FC236}">
                  <a16:creationId xmlns:a16="http://schemas.microsoft.com/office/drawing/2014/main" id="{CAFA6099-7531-6CDF-DDC3-BE951D001BA8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49" name="Espace réservé du texte 5">
            <a:extLst>
              <a:ext uri="{FF2B5EF4-FFF2-40B4-BE49-F238E27FC236}">
                <a16:creationId xmlns:a16="http://schemas.microsoft.com/office/drawing/2014/main" id="{E1038F5D-B050-3DFF-6576-0CF8D968159B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  <p:cxnSp>
        <p:nvCxnSpPr>
          <p:cNvPr id="50" name="Straight Connector 27">
            <a:extLst>
              <a:ext uri="{FF2B5EF4-FFF2-40B4-BE49-F238E27FC236}">
                <a16:creationId xmlns:a16="http://schemas.microsoft.com/office/drawing/2014/main" id="{B35E147F-3FC9-8458-0551-4936DEE7C4EF}"/>
              </a:ext>
            </a:extLst>
          </p:cNvPr>
          <p:cNvCxnSpPr>
            <a:cxnSpLocks/>
          </p:cNvCxnSpPr>
          <p:nvPr/>
        </p:nvCxnSpPr>
        <p:spPr>
          <a:xfrm>
            <a:off x="5149605" y="801541"/>
            <a:ext cx="0" cy="56905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87989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8BEC78A-DFC1-A3DD-9339-A4ECF8BF76BE}"/>
              </a:ext>
            </a:extLst>
          </p:cNvPr>
          <p:cNvSpPr txBox="1"/>
          <p:nvPr/>
        </p:nvSpPr>
        <p:spPr>
          <a:xfrm>
            <a:off x="-1" y="1080399"/>
            <a:ext cx="5149605" cy="5165517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 Sortir de TAMS ».</a:t>
            </a: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: Vous devez aussi quitter TAMS pour que le nouveau mot de passe prenne effet.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Oui » dans la fenêtre qui s’affiche.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16810">
              <a:spcAft>
                <a:spcPts val="1000"/>
              </a:spcAft>
            </a:pPr>
            <a:r>
              <a:rPr lang="fr-CA" sz="1600" dirty="0">
                <a:latin typeface="Arial" panose="020B0604020202020204" pitchFamily="34" charset="0"/>
              </a:rPr>
              <a:t>Double-cliquez sur l’icône de TAMS II située sur le bureau de l’ordinateur du magasin.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L’employé ouvre sa session avec son numéro d’employé et son mot de passe temporaire.</a:t>
            </a:r>
          </a:p>
          <a:p>
            <a:pPr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OK » dans la fenêtre « Avertissement » qui s’affiche.</a:t>
            </a:r>
          </a:p>
          <a:p>
            <a:pPr lvl="0"/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et confirmez un nouveau mot de</a:t>
            </a:r>
            <a:b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 :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de 6 caractères.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Doit contenir au moins une lettre et un chiffre.</a:t>
            </a:r>
          </a:p>
          <a:p>
            <a:pPr marL="266700" lvl="0" indent="-266700">
              <a:buFont typeface="+mj-lt"/>
              <a:buAutoNum type="romanLcPeriod"/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caractères spéciaux (comme «»!@$%) ne doivent pas être utilisés.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85CD08-06FE-F0D9-997D-A97ACF6313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7359" y="1373468"/>
            <a:ext cx="5792008" cy="4067743"/>
          </a:xfrm>
          <a:prstGeom prst="rect">
            <a:avLst/>
          </a:prstGeom>
          <a:ln>
            <a:solidFill>
              <a:srgbClr val="FFD520"/>
            </a:solidFill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0C6B10C-A5C8-41BC-2BEB-4073DCB94B4A}"/>
              </a:ext>
            </a:extLst>
          </p:cNvPr>
          <p:cNvSpPr/>
          <p:nvPr/>
        </p:nvSpPr>
        <p:spPr>
          <a:xfrm>
            <a:off x="7984049" y="3461770"/>
            <a:ext cx="2215863" cy="7950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8484036-1155-C7CE-D40A-FAAF493F9F49}"/>
              </a:ext>
            </a:extLst>
          </p:cNvPr>
          <p:cNvGrpSpPr/>
          <p:nvPr/>
        </p:nvGrpSpPr>
        <p:grpSpPr>
          <a:xfrm>
            <a:off x="8900162" y="4349090"/>
            <a:ext cx="425646" cy="386734"/>
            <a:chOff x="287924" y="1365894"/>
            <a:chExt cx="425646" cy="386734"/>
          </a:xfrm>
        </p:grpSpPr>
        <p:sp>
          <p:nvSpPr>
            <p:cNvPr id="25" name="Ellipse 18">
              <a:extLst>
                <a:ext uri="{FF2B5EF4-FFF2-40B4-BE49-F238E27FC236}">
                  <a16:creationId xmlns:a16="http://schemas.microsoft.com/office/drawing/2014/main" id="{7928E182-FB0A-74CA-F052-A3541416A32F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8436761-17B9-B679-82B8-FFD991C34E4E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12" name="Ellipse 18">
            <a:extLst>
              <a:ext uri="{FF2B5EF4-FFF2-40B4-BE49-F238E27FC236}">
                <a16:creationId xmlns:a16="http://schemas.microsoft.com/office/drawing/2014/main" id="{4E23F76C-0279-932E-93CC-D92CF9F44CB8}"/>
              </a:ext>
            </a:extLst>
          </p:cNvPr>
          <p:cNvSpPr/>
          <p:nvPr/>
        </p:nvSpPr>
        <p:spPr>
          <a:xfrm>
            <a:off x="320993" y="1040938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7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CB72EC3-765A-BA85-CCF7-4752D4326BA3}"/>
              </a:ext>
            </a:extLst>
          </p:cNvPr>
          <p:cNvSpPr/>
          <p:nvPr/>
        </p:nvSpPr>
        <p:spPr>
          <a:xfrm>
            <a:off x="320993" y="1915264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8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15F1C0EE-D511-3CB9-5544-9DC022A1C183}"/>
              </a:ext>
            </a:extLst>
          </p:cNvPr>
          <p:cNvSpPr/>
          <p:nvPr/>
        </p:nvSpPr>
        <p:spPr>
          <a:xfrm>
            <a:off x="320993" y="251942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9</a:t>
            </a:r>
          </a:p>
        </p:txBody>
      </p:sp>
      <p:grpSp>
        <p:nvGrpSpPr>
          <p:cNvPr id="22" name="Group 3">
            <a:extLst>
              <a:ext uri="{FF2B5EF4-FFF2-40B4-BE49-F238E27FC236}">
                <a16:creationId xmlns:a16="http://schemas.microsoft.com/office/drawing/2014/main" id="{F2417C4B-4AD9-059A-3A7D-1F0D581022D2}"/>
              </a:ext>
            </a:extLst>
          </p:cNvPr>
          <p:cNvGrpSpPr/>
          <p:nvPr/>
        </p:nvGrpSpPr>
        <p:grpSpPr>
          <a:xfrm>
            <a:off x="301537" y="3153258"/>
            <a:ext cx="425646" cy="386734"/>
            <a:chOff x="287924" y="1365894"/>
            <a:chExt cx="425646" cy="386734"/>
          </a:xfrm>
        </p:grpSpPr>
        <p:sp>
          <p:nvSpPr>
            <p:cNvPr id="23" name="Ellipse 18">
              <a:extLst>
                <a:ext uri="{FF2B5EF4-FFF2-40B4-BE49-F238E27FC236}">
                  <a16:creationId xmlns:a16="http://schemas.microsoft.com/office/drawing/2014/main" id="{11A6886A-5C0E-0025-0589-75AD6E1BE75F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27" name="TextBox 5">
              <a:extLst>
                <a:ext uri="{FF2B5EF4-FFF2-40B4-BE49-F238E27FC236}">
                  <a16:creationId xmlns:a16="http://schemas.microsoft.com/office/drawing/2014/main" id="{6C17CF68-34CB-8278-685F-5D420018A873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10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grpSp>
        <p:nvGrpSpPr>
          <p:cNvPr id="29" name="Group 6">
            <a:extLst>
              <a:ext uri="{FF2B5EF4-FFF2-40B4-BE49-F238E27FC236}">
                <a16:creationId xmlns:a16="http://schemas.microsoft.com/office/drawing/2014/main" id="{39FF21B3-2EDD-3292-2747-32331F1DD442}"/>
              </a:ext>
            </a:extLst>
          </p:cNvPr>
          <p:cNvGrpSpPr/>
          <p:nvPr/>
        </p:nvGrpSpPr>
        <p:grpSpPr>
          <a:xfrm>
            <a:off x="301537" y="3762573"/>
            <a:ext cx="425646" cy="386734"/>
            <a:chOff x="287924" y="1365894"/>
            <a:chExt cx="425646" cy="386734"/>
          </a:xfrm>
        </p:grpSpPr>
        <p:sp>
          <p:nvSpPr>
            <p:cNvPr id="30" name="Ellipse 18">
              <a:extLst>
                <a:ext uri="{FF2B5EF4-FFF2-40B4-BE49-F238E27FC236}">
                  <a16:creationId xmlns:a16="http://schemas.microsoft.com/office/drawing/2014/main" id="{F231B1F1-3EA8-DBA0-8B98-708A11D4AFC2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D1C7B260-4F13-FDE7-5791-FC83DDD1F191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400" dirty="0">
                  <a:latin typeface="Bell Slim" panose="02000603030000020004"/>
                </a:rPr>
                <a:t>11</a:t>
              </a:r>
            </a:p>
          </p:txBody>
        </p:sp>
      </p:grpSp>
      <p:grpSp>
        <p:nvGrpSpPr>
          <p:cNvPr id="32" name="Group 9">
            <a:extLst>
              <a:ext uri="{FF2B5EF4-FFF2-40B4-BE49-F238E27FC236}">
                <a16:creationId xmlns:a16="http://schemas.microsoft.com/office/drawing/2014/main" id="{F262460E-BED7-6EAB-CFCC-7009E23E9213}"/>
              </a:ext>
            </a:extLst>
          </p:cNvPr>
          <p:cNvGrpSpPr/>
          <p:nvPr/>
        </p:nvGrpSpPr>
        <p:grpSpPr>
          <a:xfrm>
            <a:off x="301537" y="4381984"/>
            <a:ext cx="425646" cy="386734"/>
            <a:chOff x="287924" y="1365894"/>
            <a:chExt cx="425646" cy="386734"/>
          </a:xfrm>
        </p:grpSpPr>
        <p:sp>
          <p:nvSpPr>
            <p:cNvPr id="33" name="Ellipse 18">
              <a:extLst>
                <a:ext uri="{FF2B5EF4-FFF2-40B4-BE49-F238E27FC236}">
                  <a16:creationId xmlns:a16="http://schemas.microsoft.com/office/drawing/2014/main" id="{CC866151-261E-5449-5B5D-21019F0D9BFE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34" name="TextBox 13">
              <a:extLst>
                <a:ext uri="{FF2B5EF4-FFF2-40B4-BE49-F238E27FC236}">
                  <a16:creationId xmlns:a16="http://schemas.microsoft.com/office/drawing/2014/main" id="{0397AFFA-2A8A-E841-4927-5639E3C29E10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4D98F396-B54A-5BE3-3FDB-00AA76BF5A7C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  <p:cxnSp>
        <p:nvCxnSpPr>
          <p:cNvPr id="36" name="Straight Connector 27">
            <a:extLst>
              <a:ext uri="{FF2B5EF4-FFF2-40B4-BE49-F238E27FC236}">
                <a16:creationId xmlns:a16="http://schemas.microsoft.com/office/drawing/2014/main" id="{EA71806A-41FE-0DE3-E388-91D1ADB0CE27}"/>
              </a:ext>
            </a:extLst>
          </p:cNvPr>
          <p:cNvCxnSpPr>
            <a:cxnSpLocks/>
          </p:cNvCxnSpPr>
          <p:nvPr/>
        </p:nvCxnSpPr>
        <p:spPr>
          <a:xfrm>
            <a:off x="5149605" y="801541"/>
            <a:ext cx="0" cy="56905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53904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917E27B-EC87-9B4D-4A2B-BD9A795E9D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8624" y="1395128"/>
            <a:ext cx="5792008" cy="4067743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1">
            <a:extLst>
              <a:ext uri="{FF2B5EF4-FFF2-40B4-BE49-F238E27FC236}">
                <a16:creationId xmlns:a16="http://schemas.microsoft.com/office/drawing/2014/main" id="{B2FA123A-FEE3-36A1-1D89-E201714BF0EA}"/>
              </a:ext>
            </a:extLst>
          </p:cNvPr>
          <p:cNvSpPr txBox="1"/>
          <p:nvPr/>
        </p:nvSpPr>
        <p:spPr>
          <a:xfrm>
            <a:off x="-1" y="1229706"/>
            <a:ext cx="5149605" cy="1077218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r>
              <a:rPr lang="fr-FR" sz="1600" b="1" dirty="0">
                <a:effectLst/>
                <a:latin typeface="Segoe UI Web (West European)"/>
              </a:rPr>
              <a:t>Cliquez sur « Accepter »</a:t>
            </a:r>
            <a:r>
              <a:rPr lang="fr-FR" sz="1600" dirty="0">
                <a:effectLst/>
                <a:latin typeface="Segoe UI Web (West European)"/>
              </a:rPr>
              <a:t>.</a:t>
            </a:r>
          </a:p>
          <a:p>
            <a:endParaRPr lang="fr-FR" sz="1600" dirty="0">
              <a:latin typeface="Segoe UI Web (West European)"/>
            </a:endParaRPr>
          </a:p>
          <a:p>
            <a:r>
              <a:rPr lang="fr-FR" sz="1600" dirty="0">
                <a:effectLst/>
                <a:latin typeface="Segoe UI Web (West European)"/>
              </a:rPr>
              <a:t>Cliquez sur « OK ».</a:t>
            </a:r>
          </a:p>
          <a:p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793773C-AF65-B21F-9CF1-52C34FDD3B2F}"/>
              </a:ext>
            </a:extLst>
          </p:cNvPr>
          <p:cNvGrpSpPr/>
          <p:nvPr/>
        </p:nvGrpSpPr>
        <p:grpSpPr>
          <a:xfrm>
            <a:off x="336564" y="1197544"/>
            <a:ext cx="425646" cy="386734"/>
            <a:chOff x="287924" y="1365894"/>
            <a:chExt cx="425646" cy="386734"/>
          </a:xfrm>
        </p:grpSpPr>
        <p:sp>
          <p:nvSpPr>
            <p:cNvPr id="10" name="Ellipse 18">
              <a:extLst>
                <a:ext uri="{FF2B5EF4-FFF2-40B4-BE49-F238E27FC236}">
                  <a16:creationId xmlns:a16="http://schemas.microsoft.com/office/drawing/2014/main" id="{08CCEC2A-271E-875A-2694-51DE7B785938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8E4DD65-35B5-3554-F883-143399A4E0F4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2E67782-0D43-54DA-37C9-8EC3E9F67985}"/>
              </a:ext>
            </a:extLst>
          </p:cNvPr>
          <p:cNvGrpSpPr/>
          <p:nvPr/>
        </p:nvGrpSpPr>
        <p:grpSpPr>
          <a:xfrm>
            <a:off x="336564" y="1687404"/>
            <a:ext cx="425646" cy="386734"/>
            <a:chOff x="287924" y="1365894"/>
            <a:chExt cx="425646" cy="386734"/>
          </a:xfrm>
        </p:grpSpPr>
        <p:sp>
          <p:nvSpPr>
            <p:cNvPr id="13" name="Ellipse 18">
              <a:extLst>
                <a:ext uri="{FF2B5EF4-FFF2-40B4-BE49-F238E27FC236}">
                  <a16:creationId xmlns:a16="http://schemas.microsoft.com/office/drawing/2014/main" id="{8A605078-1F96-10BB-04D1-8C88952220AE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B64267F-F55D-A2DA-C7B1-A92BBED7430E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13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910E21E-C6F1-44C2-BDF9-BE6833192954}"/>
              </a:ext>
            </a:extLst>
          </p:cNvPr>
          <p:cNvSpPr/>
          <p:nvPr/>
        </p:nvSpPr>
        <p:spPr>
          <a:xfrm>
            <a:off x="6224579" y="4958190"/>
            <a:ext cx="1155935" cy="3867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955FF03-55E2-3A07-D020-0CD13DDE046A}"/>
              </a:ext>
            </a:extLst>
          </p:cNvPr>
          <p:cNvGrpSpPr/>
          <p:nvPr/>
        </p:nvGrpSpPr>
        <p:grpSpPr>
          <a:xfrm>
            <a:off x="6589723" y="4462596"/>
            <a:ext cx="425646" cy="386734"/>
            <a:chOff x="287924" y="1365894"/>
            <a:chExt cx="425646" cy="386734"/>
          </a:xfrm>
        </p:grpSpPr>
        <p:sp>
          <p:nvSpPr>
            <p:cNvPr id="17" name="Ellipse 18">
              <a:extLst>
                <a:ext uri="{FF2B5EF4-FFF2-40B4-BE49-F238E27FC236}">
                  <a16:creationId xmlns:a16="http://schemas.microsoft.com/office/drawing/2014/main" id="{6AA8126E-CFE0-47C9-616D-73B780717828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6AD6708-3EF2-FD2D-D3EB-B1B506B58924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2" name="Espace réservé du texte 5">
            <a:extLst>
              <a:ext uri="{FF2B5EF4-FFF2-40B4-BE49-F238E27FC236}">
                <a16:creationId xmlns:a16="http://schemas.microsoft.com/office/drawing/2014/main" id="{5106B08E-BC4F-DBD6-ED0F-F735AF962406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1287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2FB0EF14-ABC3-6503-DC14-4AD2A9234A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7558" y="2031927"/>
            <a:ext cx="6020640" cy="2886478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2187840E-DBF8-3B73-12B7-4C37A3640C97}"/>
              </a:ext>
            </a:extLst>
          </p:cNvPr>
          <p:cNvSpPr txBox="1"/>
          <p:nvPr/>
        </p:nvSpPr>
        <p:spPr>
          <a:xfrm>
            <a:off x="-1" y="1229706"/>
            <a:ext cx="5149605" cy="1077218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r>
              <a:rPr lang="fr-FR" sz="1600" dirty="0">
                <a:effectLst/>
                <a:latin typeface="Segoe UI Web (West European)"/>
              </a:rPr>
              <a:t>Cliquez sur « Accepter ».</a:t>
            </a:r>
          </a:p>
          <a:p>
            <a:endParaRPr lang="fr-FR" sz="1600" dirty="0">
              <a:latin typeface="Segoe UI Web (West European)"/>
            </a:endParaRPr>
          </a:p>
          <a:p>
            <a:r>
              <a:rPr lang="fr-FR" sz="1600" b="1" dirty="0">
                <a:effectLst/>
                <a:latin typeface="Segoe UI Web (West European)"/>
              </a:rPr>
              <a:t>Cliquez sur « OK ».</a:t>
            </a:r>
          </a:p>
          <a:p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78F25D-5CE7-0704-426E-483B1F122F0D}"/>
              </a:ext>
            </a:extLst>
          </p:cNvPr>
          <p:cNvGrpSpPr/>
          <p:nvPr/>
        </p:nvGrpSpPr>
        <p:grpSpPr>
          <a:xfrm>
            <a:off x="336564" y="1197544"/>
            <a:ext cx="425646" cy="386734"/>
            <a:chOff x="287924" y="1365894"/>
            <a:chExt cx="425646" cy="386734"/>
          </a:xfrm>
        </p:grpSpPr>
        <p:sp>
          <p:nvSpPr>
            <p:cNvPr id="8" name="Ellipse 18">
              <a:extLst>
                <a:ext uri="{FF2B5EF4-FFF2-40B4-BE49-F238E27FC236}">
                  <a16:creationId xmlns:a16="http://schemas.microsoft.com/office/drawing/2014/main" id="{8A141850-52B2-396A-CB54-F9E4A3AC7C05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377B20D-EEFF-BCF4-262F-BC103C8A18C5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12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0E2B5B2-922D-2E40-526C-9000BC60E9B4}"/>
              </a:ext>
            </a:extLst>
          </p:cNvPr>
          <p:cNvGrpSpPr/>
          <p:nvPr/>
        </p:nvGrpSpPr>
        <p:grpSpPr>
          <a:xfrm>
            <a:off x="336564" y="1687404"/>
            <a:ext cx="425646" cy="386734"/>
            <a:chOff x="287924" y="1365894"/>
            <a:chExt cx="425646" cy="386734"/>
          </a:xfrm>
        </p:grpSpPr>
        <p:sp>
          <p:nvSpPr>
            <p:cNvPr id="11" name="Ellipse 18">
              <a:extLst>
                <a:ext uri="{FF2B5EF4-FFF2-40B4-BE49-F238E27FC236}">
                  <a16:creationId xmlns:a16="http://schemas.microsoft.com/office/drawing/2014/main" id="{FD0C7027-AFA3-7BE8-C85B-417CAB22C85D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0DE574-1E3B-3127-60FF-D7E90CB27B52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13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1E602D0-D53D-0764-B8EC-FC08108C690B}"/>
              </a:ext>
            </a:extLst>
          </p:cNvPr>
          <p:cNvGrpSpPr/>
          <p:nvPr/>
        </p:nvGrpSpPr>
        <p:grpSpPr>
          <a:xfrm>
            <a:off x="9281136" y="3728355"/>
            <a:ext cx="425646" cy="386734"/>
            <a:chOff x="287924" y="1365894"/>
            <a:chExt cx="425646" cy="386734"/>
          </a:xfrm>
        </p:grpSpPr>
        <p:sp>
          <p:nvSpPr>
            <p:cNvPr id="6" name="Ellipse 18">
              <a:extLst>
                <a:ext uri="{FF2B5EF4-FFF2-40B4-BE49-F238E27FC236}">
                  <a16:creationId xmlns:a16="http://schemas.microsoft.com/office/drawing/2014/main" id="{25C6C2A6-3055-2C7A-E9B2-30C9EB0F6250}"/>
                </a:ext>
              </a:extLst>
            </p:cNvPr>
            <p:cNvSpPr/>
            <p:nvPr/>
          </p:nvSpPr>
          <p:spPr>
            <a:xfrm>
              <a:off x="287924" y="1365894"/>
              <a:ext cx="386734" cy="386734"/>
            </a:xfrm>
            <a:prstGeom prst="ellipse">
              <a:avLst/>
            </a:prstGeom>
            <a:solidFill>
              <a:srgbClr val="FFD520"/>
            </a:solidFill>
            <a:ln>
              <a:solidFill>
                <a:srgbClr val="FFD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>
                <a:solidFill>
                  <a:schemeClr val="tx1"/>
                </a:solidFill>
                <a:latin typeface="Bell Slim" panose="02000603030000020004" pitchFamily="50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822B028-E8EB-B254-1A2B-C303AA1B74DC}"/>
                </a:ext>
              </a:extLst>
            </p:cNvPr>
            <p:cNvSpPr txBox="1"/>
            <p:nvPr/>
          </p:nvSpPr>
          <p:spPr>
            <a:xfrm>
              <a:off x="303386" y="1402640"/>
              <a:ext cx="410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Bell Slim" panose="02000603030000020004"/>
                </a:rPr>
                <a:t>13</a:t>
              </a:r>
              <a:endParaRPr lang="fr-CA" sz="1400" dirty="0">
                <a:latin typeface="Bell Slim" panose="02000603030000020004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B391FF7B-7865-2B60-6B0D-9EC065C1F20F}"/>
              </a:ext>
            </a:extLst>
          </p:cNvPr>
          <p:cNvSpPr/>
          <p:nvPr/>
        </p:nvSpPr>
        <p:spPr>
          <a:xfrm>
            <a:off x="8218970" y="3728355"/>
            <a:ext cx="947054" cy="3867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FAC17A24-807E-4ADD-CCCB-4066895CCE57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721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7754-B903-4AEF-A2DC-D943198B4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995" y="3219450"/>
            <a:ext cx="9119475" cy="2167528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fr-CA" dirty="0"/>
              <a:t>Réinitialisation des mots de passe des employés</a:t>
            </a:r>
            <a:br>
              <a:rPr lang="en-US" dirty="0"/>
            </a:b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NOTE: Seulement les magasins associés peuvent effectuer cette tâche. Les magasins corporatifs doivent communiquer avec leur bureau régional pour </a:t>
            </a:r>
            <a:r>
              <a:rPr kumimoji="0" lang="fr-CA" sz="2400" i="1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toute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mise à jour des paramètres des employés.</a:t>
            </a:r>
            <a:br>
              <a:rPr lang="fr-CA" sz="2400" b="0" spc="0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</a:br>
            <a:br>
              <a:rPr lang="fr-CA" sz="2400" b="0" spc="0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</a:br>
            <a:r>
              <a:rPr lang="fr-CA" sz="2400" b="0" spc="0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Pour obtenir de l’aide, appelez le Support Magasins au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1-800-361-8977.</a:t>
            </a:r>
            <a:b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0361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9A49FE-A484-48EE-A81D-EDD96C3CB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Cet outil de travail vous montrera comment </a:t>
            </a:r>
            <a:r>
              <a:rPr lang="en-US" dirty="0"/>
              <a:t>: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fr-CA" dirty="0"/>
              <a:t>Réinitialiser le mot de passe d’un employé dans TAMS</a:t>
            </a:r>
          </a:p>
          <a:p>
            <a:pPr marL="457200" indent="-457200">
              <a:buClrTx/>
              <a:buFont typeface="+mj-lt"/>
              <a:buAutoNum type="arabicPeriod"/>
            </a:pP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A0A5A-27FF-455C-B040-C50CDF88D3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Objectif</a:t>
            </a:r>
            <a:endParaRPr lang="fr-CA" dirty="0"/>
          </a:p>
        </p:txBody>
      </p:sp>
      <p:sp>
        <p:nvSpPr>
          <p:cNvPr id="5" name="Espace réservé du texte 5">
            <a:extLst>
              <a:ext uri="{FF2B5EF4-FFF2-40B4-BE49-F238E27FC236}">
                <a16:creationId xmlns:a16="http://schemas.microsoft.com/office/drawing/2014/main" id="{D21F2642-1AA3-40A5-940E-A175D6A23078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6027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F9559E0-2B75-64CF-7688-0251D97A2E64}"/>
              </a:ext>
            </a:extLst>
          </p:cNvPr>
          <p:cNvSpPr txBox="1"/>
          <p:nvPr/>
        </p:nvSpPr>
        <p:spPr>
          <a:xfrm>
            <a:off x="-1" y="1051581"/>
            <a:ext cx="5149605" cy="5827236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Gestion des employés », sélectionnez « Information sur l’employé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numéro de l’employé dans le champ « Employé » et appuyez sur la touche « Entrée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un mot de passe temporaire dans le champ « Mot de passe de l’employé 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Enregistrer » dans la barre d’outils.</a:t>
            </a:r>
          </a:p>
          <a:p>
            <a:pPr marL="285750" indent="-285750">
              <a:lnSpc>
                <a:spcPts val="18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Après l’enregistrement, le champ « Expiration (en jours) » indiquera automatiquement 90 jours.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Fermer » dans la barre d’outils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 menu « Sortie », cliquez sur « Sortie / Connexion ».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Cette étape est nécessaire pour que les modifications prennent effet dans TAMS.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19">
            <a:extLst>
              <a:ext uri="{FF2B5EF4-FFF2-40B4-BE49-F238E27FC236}">
                <a16:creationId xmlns:a16="http://schemas.microsoft.com/office/drawing/2014/main" id="{C74F8D1D-B737-9FF6-7613-1E839B41C0CD}"/>
              </a:ext>
            </a:extLst>
          </p:cNvPr>
          <p:cNvSpPr/>
          <p:nvPr/>
        </p:nvSpPr>
        <p:spPr>
          <a:xfrm>
            <a:off x="336564" y="2037485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4B5F16-8342-298D-8E3C-DC13C81C3DC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903"/>
          <a:stretch/>
        </p:blipFill>
        <p:spPr>
          <a:xfrm>
            <a:off x="5282006" y="1165159"/>
            <a:ext cx="6744828" cy="4934428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>
            <a:cxnSpLocks/>
          </p:cNvCxnSpPr>
          <p:nvPr/>
        </p:nvCxnSpPr>
        <p:spPr>
          <a:xfrm>
            <a:off x="5149605" y="1074673"/>
            <a:ext cx="0" cy="536422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e 18">
            <a:extLst>
              <a:ext uri="{FF2B5EF4-FFF2-40B4-BE49-F238E27FC236}">
                <a16:creationId xmlns:a16="http://schemas.microsoft.com/office/drawing/2014/main" id="{729E58A5-D387-B082-0B79-2970B02614F5}"/>
              </a:ext>
            </a:extLst>
          </p:cNvPr>
          <p:cNvSpPr/>
          <p:nvPr/>
        </p:nvSpPr>
        <p:spPr>
          <a:xfrm>
            <a:off x="336564" y="1013481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6" name="Ellipse 18">
            <a:extLst>
              <a:ext uri="{FF2B5EF4-FFF2-40B4-BE49-F238E27FC236}">
                <a16:creationId xmlns:a16="http://schemas.microsoft.com/office/drawing/2014/main" id="{D6DA2056-6927-060B-1F5F-AE48ADBFB5FF}"/>
              </a:ext>
            </a:extLst>
          </p:cNvPr>
          <p:cNvSpPr/>
          <p:nvPr/>
        </p:nvSpPr>
        <p:spPr>
          <a:xfrm>
            <a:off x="336564" y="286345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7" name="Ellipse 18">
            <a:extLst>
              <a:ext uri="{FF2B5EF4-FFF2-40B4-BE49-F238E27FC236}">
                <a16:creationId xmlns:a16="http://schemas.microsoft.com/office/drawing/2014/main" id="{4481F478-0AF3-BE11-A4C1-1BB034BECBBA}"/>
              </a:ext>
            </a:extLst>
          </p:cNvPr>
          <p:cNvSpPr/>
          <p:nvPr/>
        </p:nvSpPr>
        <p:spPr>
          <a:xfrm>
            <a:off x="336564" y="3455635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8" name="Ellipse 18">
            <a:extLst>
              <a:ext uri="{FF2B5EF4-FFF2-40B4-BE49-F238E27FC236}">
                <a16:creationId xmlns:a16="http://schemas.microsoft.com/office/drawing/2014/main" id="{EFC37B99-F962-FF35-1BA3-DEB31618BE4D}"/>
              </a:ext>
            </a:extLst>
          </p:cNvPr>
          <p:cNvSpPr/>
          <p:nvPr/>
        </p:nvSpPr>
        <p:spPr>
          <a:xfrm>
            <a:off x="336564" y="470279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9" name="Ellipse 18">
            <a:extLst>
              <a:ext uri="{FF2B5EF4-FFF2-40B4-BE49-F238E27FC236}">
                <a16:creationId xmlns:a16="http://schemas.microsoft.com/office/drawing/2014/main" id="{4639C20E-B02F-E057-108F-A05459F62426}"/>
              </a:ext>
            </a:extLst>
          </p:cNvPr>
          <p:cNvSpPr/>
          <p:nvPr/>
        </p:nvSpPr>
        <p:spPr>
          <a:xfrm>
            <a:off x="336564" y="533169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089746" y="1782495"/>
            <a:ext cx="1172588" cy="2803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/>
        </p:nvSpPr>
        <p:spPr>
          <a:xfrm>
            <a:off x="9354125" y="170778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Slim" panose="02000603030000020004" pitchFamily="50" charset="0"/>
                <a:ea typeface="+mn-ea"/>
                <a:cs typeface="+mn-cs"/>
              </a:rPr>
              <a:t>1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5" name="Espace réservé du texte 5">
            <a:extLst>
              <a:ext uri="{FF2B5EF4-FFF2-40B4-BE49-F238E27FC236}">
                <a16:creationId xmlns:a16="http://schemas.microsoft.com/office/drawing/2014/main" id="{6CF4DEEF-5246-1569-9F7C-DE2FF7370C75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9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FA01A9-6F9B-883C-C226-649DB47BF7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0111" y="1150956"/>
            <a:ext cx="6478567" cy="4965608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766097" y="1776465"/>
            <a:ext cx="972809" cy="2803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/>
        </p:nvSpPr>
        <p:spPr>
          <a:xfrm>
            <a:off x="6849916" y="1724502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Slim" panose="02000603030000020004" pitchFamily="50" charset="0"/>
                <a:ea typeface="+mn-ea"/>
                <a:cs typeface="+mn-cs"/>
              </a:rPr>
              <a:t>2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cxnSp>
        <p:nvCxnSpPr>
          <p:cNvPr id="5" name="Straight Connector 27">
            <a:extLst>
              <a:ext uri="{FF2B5EF4-FFF2-40B4-BE49-F238E27FC236}">
                <a16:creationId xmlns:a16="http://schemas.microsoft.com/office/drawing/2014/main" id="{814C870D-A190-9198-EB13-8CD9D3183719}"/>
              </a:ext>
            </a:extLst>
          </p:cNvPr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F7FDFE57-6BC4-E40F-77EB-D8CD3AE185A5}"/>
              </a:ext>
            </a:extLst>
          </p:cNvPr>
          <p:cNvSpPr txBox="1"/>
          <p:nvPr/>
        </p:nvSpPr>
        <p:spPr>
          <a:xfrm>
            <a:off x="-1" y="1051581"/>
            <a:ext cx="5149605" cy="559640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Gestion des employés », sélectionnez « Information sur l’employé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numéro de l’employé dans le champ « Employé » et appuyez sur la touche « Entrée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un mot de passe temporaire dans le champ « Mot de passe de l’employé 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Enregistrer » dans la barre d’outils.</a:t>
            </a:r>
          </a:p>
          <a:p>
            <a:pPr marL="285750" indent="-285750">
              <a:lnSpc>
                <a:spcPts val="18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Après l’enregistrement, le champ « Expiration (en jours) » indiquera automatiquement 90 jours.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Fermer » dans la barre d’outils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 menu « Sortie », cliquez sur « Sortie / Connexion ».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Cette étape est nécessaire pour que les modifications prennent effet dans TAMS.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89F9EAF8-1A6C-3D60-4238-09BA39E15BEA}"/>
              </a:ext>
            </a:extLst>
          </p:cNvPr>
          <p:cNvSpPr/>
          <p:nvPr/>
        </p:nvSpPr>
        <p:spPr>
          <a:xfrm>
            <a:off x="336564" y="1818410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1" name="Ellipse 18">
            <a:extLst>
              <a:ext uri="{FF2B5EF4-FFF2-40B4-BE49-F238E27FC236}">
                <a16:creationId xmlns:a16="http://schemas.microsoft.com/office/drawing/2014/main" id="{B79E5CD0-A909-84CF-DFFC-B277C32FD52F}"/>
              </a:ext>
            </a:extLst>
          </p:cNvPr>
          <p:cNvSpPr/>
          <p:nvPr/>
        </p:nvSpPr>
        <p:spPr>
          <a:xfrm>
            <a:off x="336564" y="1013481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2" name="Ellipse 18">
            <a:extLst>
              <a:ext uri="{FF2B5EF4-FFF2-40B4-BE49-F238E27FC236}">
                <a16:creationId xmlns:a16="http://schemas.microsoft.com/office/drawing/2014/main" id="{34DDFD04-6EB8-8AE2-DF39-9F68C7AB3710}"/>
              </a:ext>
            </a:extLst>
          </p:cNvPr>
          <p:cNvSpPr/>
          <p:nvPr/>
        </p:nvSpPr>
        <p:spPr>
          <a:xfrm>
            <a:off x="336564" y="265390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3" name="Ellipse 18">
            <a:extLst>
              <a:ext uri="{FF2B5EF4-FFF2-40B4-BE49-F238E27FC236}">
                <a16:creationId xmlns:a16="http://schemas.microsoft.com/office/drawing/2014/main" id="{11622ACB-18AF-7400-CF62-A0831A80FE3F}"/>
              </a:ext>
            </a:extLst>
          </p:cNvPr>
          <p:cNvSpPr/>
          <p:nvPr/>
        </p:nvSpPr>
        <p:spPr>
          <a:xfrm>
            <a:off x="336564" y="321751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6" name="Ellipse 18">
            <a:extLst>
              <a:ext uri="{FF2B5EF4-FFF2-40B4-BE49-F238E27FC236}">
                <a16:creationId xmlns:a16="http://schemas.microsoft.com/office/drawing/2014/main" id="{5B5C149F-1AB9-A1C8-19A1-18C9277775B1}"/>
              </a:ext>
            </a:extLst>
          </p:cNvPr>
          <p:cNvSpPr/>
          <p:nvPr/>
        </p:nvSpPr>
        <p:spPr>
          <a:xfrm>
            <a:off x="336564" y="449324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7" name="Ellipse 18">
            <a:extLst>
              <a:ext uri="{FF2B5EF4-FFF2-40B4-BE49-F238E27FC236}">
                <a16:creationId xmlns:a16="http://schemas.microsoft.com/office/drawing/2014/main" id="{CDEC7395-1581-5AA4-1F3C-1C60328D0B2A}"/>
              </a:ext>
            </a:extLst>
          </p:cNvPr>
          <p:cNvSpPr/>
          <p:nvPr/>
        </p:nvSpPr>
        <p:spPr>
          <a:xfrm>
            <a:off x="336564" y="5074519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6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714D9A8F-A05B-2953-B57A-33A033A10131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253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50ADBC7-6353-FB97-1D13-413477EA5D4A}"/>
              </a:ext>
            </a:extLst>
          </p:cNvPr>
          <p:cNvSpPr txBox="1"/>
          <p:nvPr/>
        </p:nvSpPr>
        <p:spPr>
          <a:xfrm>
            <a:off x="-1" y="1051581"/>
            <a:ext cx="5149605" cy="559640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Gestion des employés », sélectionnez « Information sur l’employé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numéro de l’employé dans le champ « Employé » et appuyez sur la touche « Entrée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un mot de passe temporaire dans le champ « Mot de passe de l’employé ».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Enregistrer » dans la barre d’outils.</a:t>
            </a:r>
          </a:p>
          <a:p>
            <a:pPr marL="285750" indent="-285750">
              <a:lnSpc>
                <a:spcPts val="18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Après l’enregistrement, le champ « Expiration (en jours) » indiquera automatiquement 90 jours.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Fermer » dans la barre d’outils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 menu « Sortie », cliquez sur « Sortie / Connexion ».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Cette étape est nécessaire pour que les modifications prennent effet dans TAMS.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71E06A-ED03-AD90-8FFD-280B58DFC5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5625" y="1122125"/>
            <a:ext cx="6597390" cy="5048151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48FAEF7-F11E-7103-F260-A864A2C18D09}"/>
              </a:ext>
            </a:extLst>
          </p:cNvPr>
          <p:cNvSpPr/>
          <p:nvPr/>
        </p:nvSpPr>
        <p:spPr>
          <a:xfrm>
            <a:off x="9735670" y="4013413"/>
            <a:ext cx="2248931" cy="3033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7" name="Ellipse 18"/>
          <p:cNvSpPr/>
          <p:nvPr/>
        </p:nvSpPr>
        <p:spPr>
          <a:xfrm>
            <a:off x="9191298" y="3951509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Slim" panose="02000603030000020004" pitchFamily="50" charset="0"/>
                <a:ea typeface="+mn-ea"/>
                <a:cs typeface="+mn-cs"/>
              </a:rPr>
              <a:t>3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4" name="Ellipse 19">
            <a:extLst>
              <a:ext uri="{FF2B5EF4-FFF2-40B4-BE49-F238E27FC236}">
                <a16:creationId xmlns:a16="http://schemas.microsoft.com/office/drawing/2014/main" id="{BB0721DD-DA07-BC2F-F6BD-E138B368C002}"/>
              </a:ext>
            </a:extLst>
          </p:cNvPr>
          <p:cNvSpPr/>
          <p:nvPr/>
        </p:nvSpPr>
        <p:spPr>
          <a:xfrm>
            <a:off x="336564" y="1818410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cxnSp>
        <p:nvCxnSpPr>
          <p:cNvPr id="5" name="Straight Connector 27">
            <a:extLst>
              <a:ext uri="{FF2B5EF4-FFF2-40B4-BE49-F238E27FC236}">
                <a16:creationId xmlns:a16="http://schemas.microsoft.com/office/drawing/2014/main" id="{B1A6CEFC-9CBA-691E-514B-B2DA8745C07F}"/>
              </a:ext>
            </a:extLst>
          </p:cNvPr>
          <p:cNvCxnSpPr>
            <a:cxnSpLocks/>
          </p:cNvCxnSpPr>
          <p:nvPr/>
        </p:nvCxnSpPr>
        <p:spPr>
          <a:xfrm>
            <a:off x="5149605" y="1074673"/>
            <a:ext cx="0" cy="522135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18">
            <a:extLst>
              <a:ext uri="{FF2B5EF4-FFF2-40B4-BE49-F238E27FC236}">
                <a16:creationId xmlns:a16="http://schemas.microsoft.com/office/drawing/2014/main" id="{30D71453-0623-E70D-266A-1AA9720DE017}"/>
              </a:ext>
            </a:extLst>
          </p:cNvPr>
          <p:cNvSpPr/>
          <p:nvPr/>
        </p:nvSpPr>
        <p:spPr>
          <a:xfrm>
            <a:off x="336564" y="1013481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8" name="Ellipse 18">
            <a:extLst>
              <a:ext uri="{FF2B5EF4-FFF2-40B4-BE49-F238E27FC236}">
                <a16:creationId xmlns:a16="http://schemas.microsoft.com/office/drawing/2014/main" id="{A74C9EB2-EF40-A5B0-F4CF-BD569B32F4C6}"/>
              </a:ext>
            </a:extLst>
          </p:cNvPr>
          <p:cNvSpPr/>
          <p:nvPr/>
        </p:nvSpPr>
        <p:spPr>
          <a:xfrm>
            <a:off x="336564" y="261580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9" name="Ellipse 18">
            <a:extLst>
              <a:ext uri="{FF2B5EF4-FFF2-40B4-BE49-F238E27FC236}">
                <a16:creationId xmlns:a16="http://schemas.microsoft.com/office/drawing/2014/main" id="{80FD0770-FD78-5DDF-2398-78D75895BBC9}"/>
              </a:ext>
            </a:extLst>
          </p:cNvPr>
          <p:cNvSpPr/>
          <p:nvPr/>
        </p:nvSpPr>
        <p:spPr>
          <a:xfrm>
            <a:off x="336564" y="321751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0" name="Ellipse 18">
            <a:extLst>
              <a:ext uri="{FF2B5EF4-FFF2-40B4-BE49-F238E27FC236}">
                <a16:creationId xmlns:a16="http://schemas.microsoft.com/office/drawing/2014/main" id="{6D31E983-B960-4DBB-4A0C-24832DE6BD51}"/>
              </a:ext>
            </a:extLst>
          </p:cNvPr>
          <p:cNvSpPr/>
          <p:nvPr/>
        </p:nvSpPr>
        <p:spPr>
          <a:xfrm>
            <a:off x="336564" y="449324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1" name="Ellipse 18">
            <a:extLst>
              <a:ext uri="{FF2B5EF4-FFF2-40B4-BE49-F238E27FC236}">
                <a16:creationId xmlns:a16="http://schemas.microsoft.com/office/drawing/2014/main" id="{6B0ED402-3F34-6BD0-A294-D4B1FEB54297}"/>
              </a:ext>
            </a:extLst>
          </p:cNvPr>
          <p:cNvSpPr/>
          <p:nvPr/>
        </p:nvSpPr>
        <p:spPr>
          <a:xfrm>
            <a:off x="336564" y="5074519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6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6CF96254-A4B7-1B39-BF00-71F4D3AEB9C3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7363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5617E8A-56AB-BC63-B1E1-71E5A1F23F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8863" y="1157395"/>
            <a:ext cx="6784044" cy="5017278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>
            <a:cxnSpLocks/>
          </p:cNvCxnSpPr>
          <p:nvPr/>
        </p:nvCxnSpPr>
        <p:spPr>
          <a:xfrm>
            <a:off x="5149605" y="1074673"/>
            <a:ext cx="0" cy="530707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5">
            <a:extLst>
              <a:ext uri="{FF2B5EF4-FFF2-40B4-BE49-F238E27FC236}">
                <a16:creationId xmlns:a16="http://schemas.microsoft.com/office/drawing/2014/main" id="{FE0858FC-EF6B-447E-8706-2FC7F919FC5B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10656967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BF0F74-2AE9-CCA0-FF6D-B112397E23BE}"/>
              </a:ext>
            </a:extLst>
          </p:cNvPr>
          <p:cNvSpPr/>
          <p:nvPr/>
        </p:nvSpPr>
        <p:spPr>
          <a:xfrm>
            <a:off x="5725178" y="1403517"/>
            <a:ext cx="304376" cy="3040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/>
        </p:nvSpPr>
        <p:spPr>
          <a:xfrm>
            <a:off x="6154843" y="1555521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10" name="Down Arrow 2">
            <a:extLst>
              <a:ext uri="{FF2B5EF4-FFF2-40B4-BE49-F238E27FC236}">
                <a16:creationId xmlns:a16="http://schemas.microsoft.com/office/drawing/2014/main" id="{3BF532ED-BF73-30C3-6C4A-36CB863851C9}"/>
              </a:ext>
            </a:extLst>
          </p:cNvPr>
          <p:cNvSpPr/>
          <p:nvPr/>
        </p:nvSpPr>
        <p:spPr>
          <a:xfrm rot="16200000" flipH="1">
            <a:off x="9658751" y="4045087"/>
            <a:ext cx="104977" cy="62335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D400A08-4936-B52A-13A4-C44167AC999B}"/>
              </a:ext>
            </a:extLst>
          </p:cNvPr>
          <p:cNvSpPr txBox="1"/>
          <p:nvPr/>
        </p:nvSpPr>
        <p:spPr>
          <a:xfrm>
            <a:off x="-1" y="1051581"/>
            <a:ext cx="5149605" cy="559640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Gestion des employés », sélectionnez « Information sur l’employé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numéro de l’employé dans le champ « Employé » et appuyez sur la touche « Entrée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un mot de passe temporaire dans le champ « Mot de passe de l’employé 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Enregistrer » dans la barre d’outils.</a:t>
            </a:r>
          </a:p>
          <a:p>
            <a:pPr marL="285750" indent="-285750">
              <a:lnSpc>
                <a:spcPts val="18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Après l’enregistrement, le champ « Expiration (en jours) » indiquera automatiquement 90 jours.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Fermer » dans la barre d’outils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 menu « Sortie », cliquez sur « Sortie / Connexion ».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Cette étape est nécessaire pour que les modifications prennent effet dans TAMS.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lipse 19">
            <a:extLst>
              <a:ext uri="{FF2B5EF4-FFF2-40B4-BE49-F238E27FC236}">
                <a16:creationId xmlns:a16="http://schemas.microsoft.com/office/drawing/2014/main" id="{EF3CA59D-D44B-953A-1437-2166AE2341FE}"/>
              </a:ext>
            </a:extLst>
          </p:cNvPr>
          <p:cNvSpPr/>
          <p:nvPr/>
        </p:nvSpPr>
        <p:spPr>
          <a:xfrm>
            <a:off x="336564" y="1818410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4" name="Ellipse 18">
            <a:extLst>
              <a:ext uri="{FF2B5EF4-FFF2-40B4-BE49-F238E27FC236}">
                <a16:creationId xmlns:a16="http://schemas.microsoft.com/office/drawing/2014/main" id="{AFAA5A2D-51D2-114D-43A9-8504953779D3}"/>
              </a:ext>
            </a:extLst>
          </p:cNvPr>
          <p:cNvSpPr/>
          <p:nvPr/>
        </p:nvSpPr>
        <p:spPr>
          <a:xfrm>
            <a:off x="336564" y="1013481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6" name="Ellipse 18">
            <a:extLst>
              <a:ext uri="{FF2B5EF4-FFF2-40B4-BE49-F238E27FC236}">
                <a16:creationId xmlns:a16="http://schemas.microsoft.com/office/drawing/2014/main" id="{070C32E0-5133-0A40-088C-E6A1AD530326}"/>
              </a:ext>
            </a:extLst>
          </p:cNvPr>
          <p:cNvSpPr/>
          <p:nvPr/>
        </p:nvSpPr>
        <p:spPr>
          <a:xfrm>
            <a:off x="336564" y="263485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8" name="Ellipse 18">
            <a:extLst>
              <a:ext uri="{FF2B5EF4-FFF2-40B4-BE49-F238E27FC236}">
                <a16:creationId xmlns:a16="http://schemas.microsoft.com/office/drawing/2014/main" id="{E4107583-FF35-E025-F7CA-2E422C74B3F1}"/>
              </a:ext>
            </a:extLst>
          </p:cNvPr>
          <p:cNvSpPr/>
          <p:nvPr/>
        </p:nvSpPr>
        <p:spPr>
          <a:xfrm>
            <a:off x="336564" y="321751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37494391-432F-3FA7-FF0B-D1E79D3A5E10}"/>
              </a:ext>
            </a:extLst>
          </p:cNvPr>
          <p:cNvSpPr/>
          <p:nvPr/>
        </p:nvSpPr>
        <p:spPr>
          <a:xfrm>
            <a:off x="336564" y="449324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0" name="Ellipse 18">
            <a:extLst>
              <a:ext uri="{FF2B5EF4-FFF2-40B4-BE49-F238E27FC236}">
                <a16:creationId xmlns:a16="http://schemas.microsoft.com/office/drawing/2014/main" id="{9D15D7B2-AD57-E4B5-A21C-81D1D4518CCA}"/>
              </a:ext>
            </a:extLst>
          </p:cNvPr>
          <p:cNvSpPr/>
          <p:nvPr/>
        </p:nvSpPr>
        <p:spPr>
          <a:xfrm>
            <a:off x="336564" y="5074519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677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A363EC2-3E6D-2557-8484-177B09565CFC}"/>
              </a:ext>
            </a:extLst>
          </p:cNvPr>
          <p:cNvSpPr txBox="1"/>
          <p:nvPr/>
        </p:nvSpPr>
        <p:spPr>
          <a:xfrm>
            <a:off x="-1" y="1051581"/>
            <a:ext cx="5149605" cy="559640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Gestion des employés », sélectionnez « Information sur l’employé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numéro de l’employé dans le champ « Employé » et appuyez sur la touche « Entrée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un mot de passe temporaire dans le champ « Mot de passe de l’employé 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Enregistrer » dans la barre d’outils.</a:t>
            </a:r>
          </a:p>
          <a:p>
            <a:pPr marL="285750" indent="-285750">
              <a:lnSpc>
                <a:spcPts val="18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Après l’enregistrement, le champ « Expiration (en jours) » indiquera automatiquement 90 jours.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Fermer » dans la barre d’outils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 menu « Sortie », cliquez sur « Sortie / Connexion ».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Cette étape est nécessaire pour que les modifications prennent effet dans TAMS.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7DB2FF-50F3-2D71-E6D2-70C84DE1FB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451"/>
          <a:stretch/>
        </p:blipFill>
        <p:spPr>
          <a:xfrm>
            <a:off x="5389581" y="1149979"/>
            <a:ext cx="6541160" cy="4993797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>
            <a:cxnSpLocks/>
          </p:cNvCxnSpPr>
          <p:nvPr/>
        </p:nvCxnSpPr>
        <p:spPr>
          <a:xfrm>
            <a:off x="5149605" y="1074673"/>
            <a:ext cx="0" cy="532612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CC067A4-091B-460B-961B-613AE7CA841F}"/>
              </a:ext>
            </a:extLst>
          </p:cNvPr>
          <p:cNvSpPr/>
          <p:nvPr/>
        </p:nvSpPr>
        <p:spPr>
          <a:xfrm>
            <a:off x="6285058" y="1419988"/>
            <a:ext cx="261927" cy="27755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Ellipse 18">
            <a:extLst>
              <a:ext uri="{FF2B5EF4-FFF2-40B4-BE49-F238E27FC236}">
                <a16:creationId xmlns:a16="http://schemas.microsoft.com/office/drawing/2014/main" id="{E880533D-A78B-4C12-8617-4058AF1A27A9}"/>
              </a:ext>
            </a:extLst>
          </p:cNvPr>
          <p:cNvSpPr/>
          <p:nvPr/>
        </p:nvSpPr>
        <p:spPr>
          <a:xfrm>
            <a:off x="6595670" y="1621853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4" name="Ellipse 19">
            <a:extLst>
              <a:ext uri="{FF2B5EF4-FFF2-40B4-BE49-F238E27FC236}">
                <a16:creationId xmlns:a16="http://schemas.microsoft.com/office/drawing/2014/main" id="{FEFABCFF-45A5-29EB-0A31-C5633859C848}"/>
              </a:ext>
            </a:extLst>
          </p:cNvPr>
          <p:cNvSpPr/>
          <p:nvPr/>
        </p:nvSpPr>
        <p:spPr>
          <a:xfrm>
            <a:off x="336564" y="1818410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5" name="Ellipse 18">
            <a:extLst>
              <a:ext uri="{FF2B5EF4-FFF2-40B4-BE49-F238E27FC236}">
                <a16:creationId xmlns:a16="http://schemas.microsoft.com/office/drawing/2014/main" id="{C2BE591C-4130-2495-BC19-95FF9F820235}"/>
              </a:ext>
            </a:extLst>
          </p:cNvPr>
          <p:cNvSpPr/>
          <p:nvPr/>
        </p:nvSpPr>
        <p:spPr>
          <a:xfrm>
            <a:off x="336564" y="1013481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6" name="Ellipse 18">
            <a:extLst>
              <a:ext uri="{FF2B5EF4-FFF2-40B4-BE49-F238E27FC236}">
                <a16:creationId xmlns:a16="http://schemas.microsoft.com/office/drawing/2014/main" id="{1080DD9E-F0F8-4E68-A101-7F6272EFFCBD}"/>
              </a:ext>
            </a:extLst>
          </p:cNvPr>
          <p:cNvSpPr/>
          <p:nvPr/>
        </p:nvSpPr>
        <p:spPr>
          <a:xfrm>
            <a:off x="336564" y="263485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7" name="Ellipse 18">
            <a:extLst>
              <a:ext uri="{FF2B5EF4-FFF2-40B4-BE49-F238E27FC236}">
                <a16:creationId xmlns:a16="http://schemas.microsoft.com/office/drawing/2014/main" id="{D3079D64-0BAC-D013-E401-B559C0E7EA01}"/>
              </a:ext>
            </a:extLst>
          </p:cNvPr>
          <p:cNvSpPr/>
          <p:nvPr/>
        </p:nvSpPr>
        <p:spPr>
          <a:xfrm>
            <a:off x="336564" y="321751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8" name="Ellipse 18">
            <a:extLst>
              <a:ext uri="{FF2B5EF4-FFF2-40B4-BE49-F238E27FC236}">
                <a16:creationId xmlns:a16="http://schemas.microsoft.com/office/drawing/2014/main" id="{4DA1CB79-F24A-62AC-34C2-4BDFF9E0C3F3}"/>
              </a:ext>
            </a:extLst>
          </p:cNvPr>
          <p:cNvSpPr/>
          <p:nvPr/>
        </p:nvSpPr>
        <p:spPr>
          <a:xfrm>
            <a:off x="336564" y="449324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9" name="Ellipse 18">
            <a:extLst>
              <a:ext uri="{FF2B5EF4-FFF2-40B4-BE49-F238E27FC236}">
                <a16:creationId xmlns:a16="http://schemas.microsoft.com/office/drawing/2014/main" id="{C3B8CF14-B12D-6C07-F15E-7EF0E5A92629}"/>
              </a:ext>
            </a:extLst>
          </p:cNvPr>
          <p:cNvSpPr/>
          <p:nvPr/>
        </p:nvSpPr>
        <p:spPr>
          <a:xfrm>
            <a:off x="336564" y="5074519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6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B3CD9A78-8898-A1BA-073B-844F92B57ACB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476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4B0AAD-0C50-FBE8-7DB8-A5617F0115A7}"/>
              </a:ext>
            </a:extLst>
          </p:cNvPr>
          <p:cNvSpPr txBox="1"/>
          <p:nvPr/>
        </p:nvSpPr>
        <p:spPr>
          <a:xfrm>
            <a:off x="-1" y="1051581"/>
            <a:ext cx="5149605" cy="559640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Gestion des employés », sélectionnez « Information sur l’employé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numéro de l’employé dans le champ « Employé » et appuyez sur la touche « Entrée ».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un mot de passe temporaire dans le champ « Mot de passe de l’employé 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Enregistrer » dans la barre d’outils.</a:t>
            </a:r>
          </a:p>
          <a:p>
            <a:pPr marL="285750" indent="-285750">
              <a:lnSpc>
                <a:spcPts val="18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Après l’enregistrement, le champ « Expiration (en jours) » indiquera automatiquement 90 jours.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le bouton « Fermer » dans la barre d’outils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800"/>
              </a:lnSpc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 menu « Sortie », cliquez sur « Sortie / Connexion ».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 : Cette étape est nécessaire pour que les modifications prennent effet dans TAMS.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5E0464-CDB6-1E87-C328-197501C9EF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5563" y="1159501"/>
            <a:ext cx="6559635" cy="5035812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>
            <a:cxnSpLocks/>
          </p:cNvCxnSpPr>
          <p:nvPr/>
        </p:nvCxnSpPr>
        <p:spPr>
          <a:xfrm>
            <a:off x="5149605" y="1074673"/>
            <a:ext cx="0" cy="534517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9B05CDD-50BA-460F-BB34-124C5CADE966}"/>
              </a:ext>
            </a:extLst>
          </p:cNvPr>
          <p:cNvSpPr/>
          <p:nvPr/>
        </p:nvSpPr>
        <p:spPr>
          <a:xfrm>
            <a:off x="9014906" y="1301009"/>
            <a:ext cx="1183341" cy="38673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/>
        </p:nvSpPr>
        <p:spPr>
          <a:xfrm>
            <a:off x="9414690" y="180491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Slim" panose="02000603030000020004" pitchFamily="50" charset="0"/>
                <a:ea typeface="+mn-ea"/>
                <a:cs typeface="+mn-cs"/>
              </a:rPr>
              <a:t>6</a:t>
            </a:r>
          </a:p>
        </p:txBody>
      </p:sp>
      <p:sp>
        <p:nvSpPr>
          <p:cNvPr id="3" name="Ellipse 19">
            <a:extLst>
              <a:ext uri="{FF2B5EF4-FFF2-40B4-BE49-F238E27FC236}">
                <a16:creationId xmlns:a16="http://schemas.microsoft.com/office/drawing/2014/main" id="{E1F76855-6CA4-45A8-C85D-C3C8F5647317}"/>
              </a:ext>
            </a:extLst>
          </p:cNvPr>
          <p:cNvSpPr/>
          <p:nvPr/>
        </p:nvSpPr>
        <p:spPr>
          <a:xfrm>
            <a:off x="336564" y="1818410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5" name="Ellipse 18">
            <a:extLst>
              <a:ext uri="{FF2B5EF4-FFF2-40B4-BE49-F238E27FC236}">
                <a16:creationId xmlns:a16="http://schemas.microsoft.com/office/drawing/2014/main" id="{40CFC541-3107-BB0E-EBC7-7F9CA68ED0F5}"/>
              </a:ext>
            </a:extLst>
          </p:cNvPr>
          <p:cNvSpPr/>
          <p:nvPr/>
        </p:nvSpPr>
        <p:spPr>
          <a:xfrm>
            <a:off x="336564" y="1013481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6" name="Ellipse 18">
            <a:extLst>
              <a:ext uri="{FF2B5EF4-FFF2-40B4-BE49-F238E27FC236}">
                <a16:creationId xmlns:a16="http://schemas.microsoft.com/office/drawing/2014/main" id="{6700D7EF-42BA-7B5C-9B30-D40798974D67}"/>
              </a:ext>
            </a:extLst>
          </p:cNvPr>
          <p:cNvSpPr/>
          <p:nvPr/>
        </p:nvSpPr>
        <p:spPr>
          <a:xfrm>
            <a:off x="336564" y="263485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7" name="Ellipse 18">
            <a:extLst>
              <a:ext uri="{FF2B5EF4-FFF2-40B4-BE49-F238E27FC236}">
                <a16:creationId xmlns:a16="http://schemas.microsoft.com/office/drawing/2014/main" id="{31554118-27D0-93AC-8D3B-22DCB203BDFD}"/>
              </a:ext>
            </a:extLst>
          </p:cNvPr>
          <p:cNvSpPr/>
          <p:nvPr/>
        </p:nvSpPr>
        <p:spPr>
          <a:xfrm>
            <a:off x="336564" y="321751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8" name="Ellipse 18">
            <a:extLst>
              <a:ext uri="{FF2B5EF4-FFF2-40B4-BE49-F238E27FC236}">
                <a16:creationId xmlns:a16="http://schemas.microsoft.com/office/drawing/2014/main" id="{5AF5A25A-E5B4-D4B2-7384-5FBA27620589}"/>
              </a:ext>
            </a:extLst>
          </p:cNvPr>
          <p:cNvSpPr/>
          <p:nvPr/>
        </p:nvSpPr>
        <p:spPr>
          <a:xfrm>
            <a:off x="336564" y="4493248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9" name="Ellipse 18">
            <a:extLst>
              <a:ext uri="{FF2B5EF4-FFF2-40B4-BE49-F238E27FC236}">
                <a16:creationId xmlns:a16="http://schemas.microsoft.com/office/drawing/2014/main" id="{BCD173F2-EAFB-8A65-8C4A-7BD32B8CF769}"/>
              </a:ext>
            </a:extLst>
          </p:cNvPr>
          <p:cNvSpPr/>
          <p:nvPr/>
        </p:nvSpPr>
        <p:spPr>
          <a:xfrm>
            <a:off x="336564" y="5074519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>
                <a:solidFill>
                  <a:schemeClr val="tx1"/>
                </a:solidFill>
                <a:latin typeface="Bell Slim" panose="02000603030000020004" pitchFamily="50" charset="0"/>
              </a:rPr>
              <a:t>6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B308DF44-78AC-DF0B-EDF3-5A1B73047FE4}"/>
              </a:ext>
            </a:extLst>
          </p:cNvPr>
          <p:cNvSpPr txBox="1">
            <a:spLocks/>
          </p:cNvSpPr>
          <p:nvPr/>
        </p:nvSpPr>
        <p:spPr>
          <a:xfrm>
            <a:off x="763508" y="98543"/>
            <a:ext cx="9923542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noProof="1"/>
              <a:t>TAMS – Réinitialisation des mots de passe des employés</a:t>
            </a: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9779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UAP theme">
  <a:themeElements>
    <a:clrScheme name="Custom 5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539F"/>
      </a:accent1>
      <a:accent2>
        <a:srgbClr val="FFD520"/>
      </a:accent2>
      <a:accent3>
        <a:srgbClr val="EF3E42"/>
      </a:accent3>
      <a:accent4>
        <a:srgbClr val="000000"/>
      </a:accent4>
      <a:accent5>
        <a:srgbClr val="AEAEAE"/>
      </a:accent5>
      <a:accent6>
        <a:srgbClr val="6F6F6F"/>
      </a:accent6>
      <a:hlink>
        <a:srgbClr val="0563C1"/>
      </a:hlink>
      <a:folHlink>
        <a:srgbClr val="954F72"/>
      </a:folHlink>
    </a:clrScheme>
    <a:fontScheme name="Custom 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UAP theme" id="{73950C7F-2956-4F3E-9143-15D37CA41DA6}" vid="{F57BAAE6-4339-483E-8D55-F793F723EA61}"/>
    </a:ext>
  </a:extLst>
</a:theme>
</file>

<file path=ppt/theme/theme2.xml><?xml version="1.0" encoding="utf-8"?>
<a:theme xmlns:a="http://schemas.openxmlformats.org/drawingml/2006/main" name="2_STL Bleu">
  <a:themeElements>
    <a:clrScheme name="Custom 5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539F"/>
      </a:accent1>
      <a:accent2>
        <a:srgbClr val="FFD520"/>
      </a:accent2>
      <a:accent3>
        <a:srgbClr val="EF3E42"/>
      </a:accent3>
      <a:accent4>
        <a:srgbClr val="000000"/>
      </a:accent4>
      <a:accent5>
        <a:srgbClr val="AEAEAE"/>
      </a:accent5>
      <a:accent6>
        <a:srgbClr val="6F6F6F"/>
      </a:accent6>
      <a:hlink>
        <a:srgbClr val="0563C1"/>
      </a:hlink>
      <a:folHlink>
        <a:srgbClr val="954F72"/>
      </a:folHlink>
    </a:clrScheme>
    <a:fontScheme name="Custom 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3F02A67CEE5B4BBE0637089AE7DF63" ma:contentTypeVersion="15" ma:contentTypeDescription="Create a new document." ma:contentTypeScope="" ma:versionID="8072f1f0390e7bde59cf113b8ad7be27">
  <xsd:schema xmlns:xsd="http://www.w3.org/2001/XMLSchema" xmlns:xs="http://www.w3.org/2001/XMLSchema" xmlns:p="http://schemas.microsoft.com/office/2006/metadata/properties" xmlns:ns2="b0be683d-c7c8-4f19-b96c-ed5e6b938d34" xmlns:ns3="f4d99473-9d85-47fc-b652-7765e9c4fa55" targetNamespace="http://schemas.microsoft.com/office/2006/metadata/properties" ma:root="true" ma:fieldsID="c0262cea9f020076e5c4f0cbc5f97321" ns2:_="" ns3:_="">
    <xsd:import namespace="b0be683d-c7c8-4f19-b96c-ed5e6b938d34"/>
    <xsd:import namespace="f4d99473-9d85-47fc-b652-7765e9c4f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e683d-c7c8-4f19-b96c-ed5e6b938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d99473-9d85-47fc-b652-7765e9c4fa5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8CEC42-D4B2-4F46-9CBE-1075318CB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be683d-c7c8-4f19-b96c-ed5e6b938d34"/>
    <ds:schemaRef ds:uri="f4d99473-9d85-47fc-b652-7765e9c4fa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23760D-A899-4ECB-94DB-B0327B903B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9EA96F-7CBB-48CC-9758-DA094A6F174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UAP theme</Template>
  <TotalTime>14257</TotalTime>
  <Words>1788</Words>
  <Application>Microsoft Office PowerPoint</Application>
  <PresentationFormat>Widescreen</PresentationFormat>
  <Paragraphs>242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Bell Slim</vt:lpstr>
      <vt:lpstr>Calibri</vt:lpstr>
      <vt:lpstr>Segoe UI Web (West European)</vt:lpstr>
      <vt:lpstr>Wingdings</vt:lpstr>
      <vt:lpstr>UAP theme</vt:lpstr>
      <vt:lpstr>2_STL Bleu</vt:lpstr>
      <vt:lpstr>PowerPoint Presentation</vt:lpstr>
      <vt:lpstr>Réinitialisation des mots de passe des employés NOTE: Seulement les magasins associés peuvent effectuer cette tâche. Les magasins corporatifs doivent communiquer avec leur bureau régional pour toute mise à jour des paramètres des employés.  Pour obtenir de l’aide, appelez le Support Magasins au: 1-800-361-8977.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Tremblay, Nathalie</dc:creator>
  <cp:lastModifiedBy>Sullivan, Jonathan</cp:lastModifiedBy>
  <cp:revision>277</cp:revision>
  <dcterms:created xsi:type="dcterms:W3CDTF">2020-02-26T19:29:27Z</dcterms:created>
  <dcterms:modified xsi:type="dcterms:W3CDTF">2024-05-15T19:34:55Z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0x010100343F02A67CEE5B4BBE0637089AE7DF63</vt:lpwstr>
  </property>
</Properties>
</file>